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4283" r:id="rId2"/>
    <p:sldId id="3901" r:id="rId3"/>
    <p:sldId id="838840393" r:id="rId4"/>
    <p:sldId id="838840389" r:id="rId5"/>
    <p:sldId id="838840390" r:id="rId6"/>
    <p:sldId id="838840391" r:id="rId7"/>
    <p:sldId id="838840392" r:id="rId8"/>
    <p:sldId id="838840394" r:id="rId9"/>
    <p:sldId id="278" r:id="rId10"/>
    <p:sldId id="838840365" r:id="rId11"/>
    <p:sldId id="838840385" r:id="rId12"/>
    <p:sldId id="838840376" r:id="rId13"/>
    <p:sldId id="838840386" r:id="rId14"/>
    <p:sldId id="421" r:id="rId15"/>
    <p:sldId id="417" r:id="rId16"/>
    <p:sldId id="422" r:id="rId17"/>
    <p:sldId id="424" r:id="rId18"/>
    <p:sldId id="423" r:id="rId19"/>
    <p:sldId id="838840395" r:id="rId20"/>
    <p:sldId id="14172" r:id="rId21"/>
    <p:sldId id="14193" r:id="rId22"/>
    <p:sldId id="1850" r:id="rId23"/>
    <p:sldId id="838840378" r:id="rId24"/>
    <p:sldId id="838840396" r:id="rId25"/>
    <p:sldId id="258" r:id="rId26"/>
    <p:sldId id="260" r:id="rId27"/>
    <p:sldId id="263" r:id="rId28"/>
    <p:sldId id="838840387" r:id="rId29"/>
    <p:sldId id="838840388" r:id="rId30"/>
    <p:sldId id="261" r:id="rId31"/>
    <p:sldId id="262" r:id="rId32"/>
    <p:sldId id="838840373" r:id="rId33"/>
    <p:sldId id="838840379" r:id="rId34"/>
    <p:sldId id="838840377" r:id="rId35"/>
    <p:sldId id="277" r:id="rId36"/>
    <p:sldId id="4284" r:id="rId37"/>
    <p:sldId id="4287" r:id="rId38"/>
    <p:sldId id="4286" r:id="rId39"/>
    <p:sldId id="4285" r:id="rId40"/>
    <p:sldId id="838840397" r:id="rId41"/>
    <p:sldId id="838840399" r:id="rId42"/>
    <p:sldId id="4282" r:id="rId43"/>
    <p:sldId id="265" r:id="rId44"/>
    <p:sldId id="270" r:id="rId45"/>
    <p:sldId id="269" r:id="rId46"/>
    <p:sldId id="266" r:id="rId47"/>
    <p:sldId id="272" r:id="rId48"/>
    <p:sldId id="268" r:id="rId49"/>
    <p:sldId id="2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3"/>
    <p:restoredTop sz="95921"/>
  </p:normalViewPr>
  <p:slideViewPr>
    <p:cSldViewPr snapToGrid="0" snapToObjects="1">
      <p:cViewPr varScale="1">
        <p:scale>
          <a:sx n="97" d="100"/>
          <a:sy n="97" d="100"/>
        </p:scale>
        <p:origin x="224" y="5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04E5B-97A6-434E-8E4E-B42324A008B6}" type="datetimeFigureOut">
              <a:rPr lang="en-US" smtClean="0"/>
              <a:t>11/28/20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EA087-71B9-3B40-817F-0D053E146486}" type="slidenum">
              <a:rPr lang="en-US" smtClean="0"/>
              <a:t>‹#›</a:t>
            </a:fld>
            <a:endParaRPr lang="en-US"/>
          </a:p>
        </p:txBody>
      </p:sp>
    </p:spTree>
    <p:extLst>
      <p:ext uri="{BB962C8B-B14F-4D97-AF65-F5344CB8AC3E}">
        <p14:creationId xmlns:p14="http://schemas.microsoft.com/office/powerpoint/2010/main" val="300997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C84623-B4AA-4BF3-B18C-3B58B8A5F029}" type="slidenum">
              <a:rPr lang="en-CA" smtClean="0"/>
              <a:t>2</a:t>
            </a:fld>
            <a:endParaRPr lang="en-CA"/>
          </a:p>
        </p:txBody>
      </p:sp>
    </p:spTree>
    <p:extLst>
      <p:ext uri="{BB962C8B-B14F-4D97-AF65-F5344CB8AC3E}">
        <p14:creationId xmlns:p14="http://schemas.microsoft.com/office/powerpoint/2010/main" val="408533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The Canadian Diabetes Association’s 2018 Clinical Practice Guidelines included a chapter on chronic kidney disease in diabetes. In it, the authors described diabetic nephropathy as “a progressive increase in proteinuria in people with longstanding diabetes followed by declining function that eventually can lead to end stage renal disease (ESRD)”. This progression is depicted in the right part of the slide. One could be considered to have CKD with the presence of microalbuminuria (e.g., an albumin-to-creatinine ratio of 2.0 mg/mmol or higher) or with an estimated glomerular filtration rate (eGFR) of less than 60 mL/min.</a:t>
            </a:r>
          </a:p>
          <a:p>
            <a:endParaRPr/>
          </a:p>
          <a:p>
            <a:r>
              <a:t>Reference:</a:t>
            </a:r>
          </a:p>
          <a:p>
            <a:pPr defTabSz="914353">
              <a:defRPr>
                <a:latin typeface="Arial"/>
                <a:ea typeface="Arial"/>
                <a:cs typeface="Arial"/>
                <a:sym typeface="Arial"/>
              </a:defRPr>
            </a:pPr>
            <a:r>
              <a:t>Diabetes Canada Clinical Practice Guidelines Expert Committee. Can J Diabetes 2018; 42(Suppl1):S1-S325.</a:t>
            </a:r>
          </a:p>
        </p:txBody>
      </p:sp>
    </p:spTree>
    <p:extLst>
      <p:ext uri="{BB962C8B-B14F-4D97-AF65-F5344CB8AC3E}">
        <p14:creationId xmlns:p14="http://schemas.microsoft.com/office/powerpoint/2010/main" val="167928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Lower extremity complications are a major cause of morbidity and mortality in people with diabetes.</a:t>
            </a:r>
          </a:p>
          <a:p>
            <a:r>
              <a:t>Patients should be educated about proper foot care.</a:t>
            </a:r>
          </a:p>
          <a:p>
            <a:r>
              <a:t>Health-care providers should perform foot examinations to people with diabetes at least annually and at more frequent intervals in high risk people.</a:t>
            </a:r>
          </a:p>
          <a:p>
            <a:r>
              <a:t>The examination should include assessment for neuropathy, skin changes, peripheral arterial disease; and structural abnormalities.</a:t>
            </a:r>
          </a:p>
          <a:p>
            <a:r>
              <a:t>Loss of sensation to the 10 gram monofilament at the plantar surface of the foot is a significant and independent predictor of future foot ulcer and lower-extremity amputation.</a:t>
            </a:r>
          </a:p>
          <a:p>
            <a:r>
              <a:t>People with diabetes who develop a foot ulcer or show signs of infection should be treated promptly by an interprofessional health-care team when available with expertise in the treatment of foot ulcers to prevent recurrent foot ulcers and amputation.</a:t>
            </a:r>
          </a:p>
          <a:p>
            <a:endParaRPr/>
          </a:p>
        </p:txBody>
      </p:sp>
    </p:spTree>
    <p:extLst>
      <p:ext uri="{BB962C8B-B14F-4D97-AF65-F5344CB8AC3E}">
        <p14:creationId xmlns:p14="http://schemas.microsoft.com/office/powerpoint/2010/main" val="143450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The 2018 guidelines contain a new appendix outlining use of the 10 gram monofilament based on the International Working Group on the Diabetic Foot guidelines.</a:t>
            </a:r>
          </a:p>
          <a:p>
            <a:endParaRPr/>
          </a:p>
          <a:p>
            <a:r>
              <a:t>Begin by applying the monofilament to the hands, elbow or forehead so that patient what to expect.</a:t>
            </a:r>
          </a:p>
          <a:p>
            <a:r>
              <a:t>Ensure that the patient can not see whether or where the monofilament is being applied.</a:t>
            </a:r>
          </a:p>
          <a:p>
            <a:r>
              <a:t>Test the three sites on both feet shown in the figure.</a:t>
            </a:r>
          </a:p>
        </p:txBody>
      </p:sp>
    </p:spTree>
    <p:extLst>
      <p:ext uri="{BB962C8B-B14F-4D97-AF65-F5344CB8AC3E}">
        <p14:creationId xmlns:p14="http://schemas.microsoft.com/office/powerpoint/2010/main" val="116622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The recommended screening for individuals 15 years or older with type 1 diabetes is screening annually by an experienced vision care professional (such as an optometrist or ophthalmologist) starting 5 years after the onset of diabetes.</a:t>
            </a:r>
          </a:p>
          <a:p>
            <a:r>
              <a:t>In individuals with type 2 diabetes, screening should be performed at the time of diagnosis.  The interval for followup assessment should be tailored to the severity of the retinopathy.  In those with no or minimal retinopathy, the recommended interval is 1 to 2 years.</a:t>
            </a:r>
          </a:p>
          <a:p>
            <a:endParaRPr/>
          </a:p>
          <a:p>
            <a:r>
              <a:t>Screening should be performed either in person or through interpretation of retinal photographs taken through dilated pupils or undilated pupils with high-resolution ultra-wide field imaging.</a:t>
            </a:r>
          </a:p>
        </p:txBody>
      </p:sp>
    </p:spTree>
    <p:extLst>
      <p:ext uri="{BB962C8B-B14F-4D97-AF65-F5344CB8AC3E}">
        <p14:creationId xmlns:p14="http://schemas.microsoft.com/office/powerpoint/2010/main" val="77920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Sight-threatening retinopathy should be managed with pharmacological intervention, laser therapy and/or vitrectomy.  </a:t>
            </a:r>
          </a:p>
          <a:p>
            <a:endParaRPr/>
          </a:p>
          <a:p>
            <a:r>
              <a:t>It is important to recognize that local intraocular pharmacological therapies have the potential to improve vision and reduce the level of retinopathy.</a:t>
            </a:r>
          </a:p>
        </p:txBody>
      </p:sp>
    </p:spTree>
    <p:extLst>
      <p:ext uri="{BB962C8B-B14F-4D97-AF65-F5344CB8AC3E}">
        <p14:creationId xmlns:p14="http://schemas.microsoft.com/office/powerpoint/2010/main" val="101231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IMPORTANT: Make sure you review the full list of medications on this slide (not just the ones in Lise’s profile). </a:t>
            </a:r>
          </a:p>
          <a:p>
            <a:endParaRPr/>
          </a:p>
          <a:p>
            <a:pPr>
              <a:defRPr b="1"/>
            </a:pPr>
            <a:r>
              <a:t>NEED TO ADDRESS: </a:t>
            </a:r>
            <a:r>
              <a:rPr b="0"/>
              <a:t>Considering that SGLT-2i agents are a somewhat recent class, address the concern about SGLT-2i agents when administered in a dehydrated state. </a:t>
            </a:r>
          </a:p>
          <a:p>
            <a:endParaRPr b="0"/>
          </a:p>
          <a:p>
            <a:r>
              <a:t>The guidelines include a </a:t>
            </a:r>
            <a:r>
              <a:rPr b="1"/>
              <a:t>Sick Day Medication List </a:t>
            </a:r>
            <a:r>
              <a:t>Appendix</a:t>
            </a:r>
            <a:r>
              <a:rPr b="1"/>
              <a:t> </a:t>
            </a:r>
            <a:r>
              <a:t>outlining this information.</a:t>
            </a:r>
          </a:p>
          <a:p>
            <a:endParaRPr/>
          </a:p>
          <a:p>
            <a:r>
              <a:t>http://guidelines.diabetes.ca/cpg/appendices/appendix8</a:t>
            </a:r>
          </a:p>
        </p:txBody>
      </p:sp>
    </p:spTree>
    <p:extLst>
      <p:ext uri="{BB962C8B-B14F-4D97-AF65-F5344CB8AC3E}">
        <p14:creationId xmlns:p14="http://schemas.microsoft.com/office/powerpoint/2010/main" val="25843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51C23-F17F-4FBC-A2A5-151144C1D86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1554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EEE18-8F3D-4CB3-B090-6249C20A5AF8}" type="slidenum">
              <a:rPr lang="en-US" smtClean="0"/>
              <a:t>15</a:t>
            </a:fld>
            <a:endParaRPr lang="en-US"/>
          </a:p>
        </p:txBody>
      </p:sp>
    </p:spTree>
    <p:extLst>
      <p:ext uri="{BB962C8B-B14F-4D97-AF65-F5344CB8AC3E}">
        <p14:creationId xmlns:p14="http://schemas.microsoft.com/office/powerpoint/2010/main" val="429042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EEE18-8F3D-4CB3-B090-6249C20A5AF8}" type="slidenum">
              <a:rPr lang="en-US" smtClean="0"/>
              <a:t>16</a:t>
            </a:fld>
            <a:endParaRPr lang="en-US"/>
          </a:p>
        </p:txBody>
      </p:sp>
    </p:spTree>
    <p:extLst>
      <p:ext uri="{BB962C8B-B14F-4D97-AF65-F5344CB8AC3E}">
        <p14:creationId xmlns:p14="http://schemas.microsoft.com/office/powerpoint/2010/main" val="48230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EEE18-8F3D-4CB3-B090-6249C20A5AF8}" type="slidenum">
              <a:rPr lang="en-US" smtClean="0"/>
              <a:t>17</a:t>
            </a:fld>
            <a:endParaRPr lang="en-US"/>
          </a:p>
        </p:txBody>
      </p:sp>
    </p:spTree>
    <p:extLst>
      <p:ext uri="{BB962C8B-B14F-4D97-AF65-F5344CB8AC3E}">
        <p14:creationId xmlns:p14="http://schemas.microsoft.com/office/powerpoint/2010/main" val="280413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EEE18-8F3D-4CB3-B090-6249C20A5AF8}" type="slidenum">
              <a:rPr lang="en-US" smtClean="0"/>
              <a:t>18</a:t>
            </a:fld>
            <a:endParaRPr lang="en-US"/>
          </a:p>
        </p:txBody>
      </p:sp>
    </p:spTree>
    <p:extLst>
      <p:ext uri="{BB962C8B-B14F-4D97-AF65-F5344CB8AC3E}">
        <p14:creationId xmlns:p14="http://schemas.microsoft.com/office/powerpoint/2010/main" val="392155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lstStyle/>
          <a:p>
            <a:endParaRPr lang="fr-CA"/>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AD5E9-162E-3A4C-A1A3-36441093FD66}" type="slidenum">
              <a:rPr lang="fr-CA" smtClean="0"/>
              <a:pPr/>
              <a:t>22</a:t>
            </a:fld>
            <a:endParaRPr lang="fr-CA"/>
          </a:p>
        </p:txBody>
      </p:sp>
    </p:spTree>
    <p:extLst>
      <p:ext uri="{BB962C8B-B14F-4D97-AF65-F5344CB8AC3E}">
        <p14:creationId xmlns:p14="http://schemas.microsoft.com/office/powerpoint/2010/main" val="770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ABCDES3</a:t>
            </a:r>
          </a:p>
        </p:txBody>
      </p:sp>
    </p:spTree>
    <p:extLst>
      <p:ext uri="{BB962C8B-B14F-4D97-AF65-F5344CB8AC3E}">
        <p14:creationId xmlns:p14="http://schemas.microsoft.com/office/powerpoint/2010/main" val="352211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This includes screening for retinopathy, chronic kidney disease, neuropathy and foot problems, and cardiovascular disease.</a:t>
            </a:r>
          </a:p>
        </p:txBody>
      </p:sp>
    </p:spTree>
    <p:extLst>
      <p:ext uri="{BB962C8B-B14F-4D97-AF65-F5344CB8AC3E}">
        <p14:creationId xmlns:p14="http://schemas.microsoft.com/office/powerpoint/2010/main" val="408338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7A45-CB94-8546-BBB2-76C6B49316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ADDD09-784D-6E4C-B080-739E531F4B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945B44-6433-5C43-B1FD-51AAA7B53E8F}"/>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363066B8-5D3A-7A49-BFB4-314625B35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C8BBC-972C-EE4D-854B-8C7D7865BCFD}"/>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84855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27D6-03A0-7840-B92A-6A484645AC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29DEC1-A79F-CB41-89B1-2EB3CFD8A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42751-C95A-CE48-B5D2-38AA105F7AE8}"/>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F6D1BF90-2110-7D45-9357-8D80E98F7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A3F17-2C25-6147-B7DD-3EE6CC557482}"/>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6903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6EA2A-7EC5-C748-8B79-7AEDDFABBC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EEE0C-BB78-6643-94A1-054FB655DB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6644A-DD9E-6F44-A967-8EC428349B79}"/>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4562E5C3-EAF9-E242-8A59-A07ABD2F5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A5F48-A8DF-4047-BB8D-12017BB43E3B}"/>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3763371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1980-E223-4B06-BEA8-B329DB5F3458}"/>
              </a:ext>
            </a:extLst>
          </p:cNvPr>
          <p:cNvSpPr>
            <a:spLocks noGrp="1"/>
          </p:cNvSpPr>
          <p:nvPr>
            <p:ph type="title"/>
          </p:nvPr>
        </p:nvSpPr>
        <p:spPr>
          <a:xfrm>
            <a:off x="336000" y="242347"/>
            <a:ext cx="11520000" cy="684524"/>
          </a:xfrm>
          <a:prstGeom prst="rect">
            <a:avLst/>
          </a:prstGeom>
        </p:spPr>
        <p:txBody>
          <a:bodyPr/>
          <a:lstStyle>
            <a:lvl1pPr>
              <a:defRPr>
                <a:solidFill>
                  <a:schemeClr val="accent6"/>
                </a:solidFill>
              </a:defRPr>
            </a:lvl1pPr>
          </a:lstStyle>
          <a:p>
            <a:r>
              <a:rPr lang="en-US" dirty="0"/>
              <a:t>Click to edit Master title style</a:t>
            </a:r>
            <a:endParaRPr lang="en-CA" dirty="0"/>
          </a:p>
        </p:txBody>
      </p:sp>
      <p:sp>
        <p:nvSpPr>
          <p:cNvPr id="8" name="Text Placeholder 7">
            <a:extLst>
              <a:ext uri="{FF2B5EF4-FFF2-40B4-BE49-F238E27FC236}">
                <a16:creationId xmlns:a16="http://schemas.microsoft.com/office/drawing/2014/main" id="{67DDFE3F-F22D-4B53-9D1F-B2DA5F537E62}"/>
              </a:ext>
            </a:extLst>
          </p:cNvPr>
          <p:cNvSpPr>
            <a:spLocks noGrp="1"/>
          </p:cNvSpPr>
          <p:nvPr>
            <p:ph type="body" sz="quarter" idx="13"/>
          </p:nvPr>
        </p:nvSpPr>
        <p:spPr>
          <a:xfrm>
            <a:off x="336000" y="6537960"/>
            <a:ext cx="11520000" cy="320040"/>
          </a:xfrm>
        </p:spPr>
        <p:txBody>
          <a:bodyPr>
            <a:normAutofit/>
          </a:bodyPr>
          <a:lstStyle>
            <a:lvl1pPr marL="0" indent="0" algn="ctr">
              <a:buNone/>
              <a:defRPr sz="1050"/>
            </a:lvl1pPr>
          </a:lstStyle>
          <a:p>
            <a:pPr lvl="0"/>
            <a:endParaRPr lang="en-US" dirty="0"/>
          </a:p>
        </p:txBody>
      </p:sp>
      <p:sp>
        <p:nvSpPr>
          <p:cNvPr id="7" name="Text Placeholder 5">
            <a:extLst>
              <a:ext uri="{FF2B5EF4-FFF2-40B4-BE49-F238E27FC236}">
                <a16:creationId xmlns:a16="http://schemas.microsoft.com/office/drawing/2014/main" id="{F2C07843-15E1-4E3A-8800-0DF9F61A9E22}"/>
              </a:ext>
            </a:extLst>
          </p:cNvPr>
          <p:cNvSpPr>
            <a:spLocks noGrp="1"/>
          </p:cNvSpPr>
          <p:nvPr>
            <p:ph type="body" sz="quarter" idx="12" hasCustomPrompt="1"/>
          </p:nvPr>
        </p:nvSpPr>
        <p:spPr>
          <a:xfrm>
            <a:off x="336000" y="998532"/>
            <a:ext cx="11520000" cy="396000"/>
          </a:xfrm>
        </p:spPr>
        <p:txBody>
          <a:bodyPr anchor="ctr">
            <a:no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06073536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1790700" y="219987"/>
            <a:ext cx="9563104" cy="1253214"/>
          </a:xfrm>
          <a:prstGeom prst="rect">
            <a:avLst/>
          </a:prstGeom>
        </p:spPr>
        <p:txBody>
          <a:bodyPr/>
          <a:lstStyle/>
          <a:p>
            <a:r>
              <a:t>Title Text</a:t>
            </a:r>
          </a:p>
        </p:txBody>
      </p:sp>
      <p:sp>
        <p:nvSpPr>
          <p:cNvPr id="101" name="Body Level One…"/>
          <p:cNvSpPr txBox="1">
            <a:spLocks noGrp="1"/>
          </p:cNvSpPr>
          <p:nvPr>
            <p:ph type="body" sz="quarter" idx="1"/>
          </p:nvPr>
        </p:nvSpPr>
        <p:spPr>
          <a:xfrm>
            <a:off x="778932" y="6356350"/>
            <a:ext cx="10574868" cy="365125"/>
          </a:xfrm>
          <a:prstGeom prst="rect">
            <a:avLst/>
          </a:prstGeom>
        </p:spPr>
        <p:txBody>
          <a:bodyPr lIns="0" tIns="0" rIns="0" bIns="0" anchor="b"/>
          <a:lstStyle>
            <a:lvl1pPr marL="0" indent="0">
              <a:spcBef>
                <a:spcPts val="0"/>
              </a:spcBef>
              <a:buSzTx/>
              <a:buFontTx/>
              <a:buNone/>
              <a:defRPr sz="1000">
                <a:solidFill>
                  <a:srgbClr val="808080"/>
                </a:solidFill>
              </a:defRPr>
            </a:lvl1pPr>
            <a:lvl2pPr marL="0" indent="0">
              <a:spcBef>
                <a:spcPts val="0"/>
              </a:spcBef>
              <a:buSzTx/>
              <a:buFontTx/>
              <a:buNone/>
              <a:defRPr sz="1000">
                <a:solidFill>
                  <a:srgbClr val="808080"/>
                </a:solidFill>
              </a:defRPr>
            </a:lvl2pPr>
            <a:lvl3pPr marL="1066906" indent="-152415">
              <a:spcBef>
                <a:spcPts val="0"/>
              </a:spcBef>
              <a:buFontTx/>
              <a:defRPr sz="1000">
                <a:solidFill>
                  <a:srgbClr val="808080"/>
                </a:solidFill>
              </a:defRPr>
            </a:lvl3pPr>
            <a:lvl4pPr marL="1554634" indent="-182898">
              <a:spcBef>
                <a:spcPts val="0"/>
              </a:spcBef>
              <a:buFontTx/>
              <a:defRPr sz="1000">
                <a:solidFill>
                  <a:srgbClr val="808080"/>
                </a:solidFill>
              </a:defRPr>
            </a:lvl4pPr>
            <a:lvl5pPr marL="2011881" indent="-182897">
              <a:spcBef>
                <a:spcPts val="0"/>
              </a:spcBef>
              <a:buFontTx/>
              <a:defRPr sz="1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11775621" y="6512872"/>
            <a:ext cx="263982"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77977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p>
            <a:endParaRPr lang="en-GB" dirty="0"/>
          </a:p>
        </p:txBody>
      </p:sp>
      <p:sp>
        <p:nvSpPr>
          <p:cNvPr id="4" name="Title 3"/>
          <p:cNvSpPr>
            <a:spLocks noGrp="1"/>
          </p:cNvSpPr>
          <p:nvPr>
            <p:ph type="title"/>
          </p:nvPr>
        </p:nvSpPr>
        <p:spPr>
          <a:xfrm>
            <a:off x="609599" y="163200"/>
            <a:ext cx="11247967" cy="914400"/>
          </a:xfrm>
        </p:spPr>
        <p:txBody>
          <a:bodyPr/>
          <a:lstStyle>
            <a:lvl1pPr>
              <a:defRPr>
                <a:solidFill>
                  <a:schemeClr val="accent1"/>
                </a:solidFill>
              </a:defRPr>
            </a:lvl1pPr>
          </a:lstStyle>
          <a:p>
            <a:r>
              <a:rPr lang="en-US"/>
              <a:t>Click to edit Master title style</a:t>
            </a:r>
            <a:endParaRPr lang="en-GB" dirty="0"/>
          </a:p>
        </p:txBody>
      </p:sp>
      <p:sp>
        <p:nvSpPr>
          <p:cNvPr id="20" name="Slide Number Placeholder 19"/>
          <p:cNvSpPr>
            <a:spLocks noGrp="1"/>
          </p:cNvSpPr>
          <p:nvPr>
            <p:ph type="sldNum" sz="quarter" idx="12"/>
          </p:nvPr>
        </p:nvSpPr>
        <p:spPr/>
        <p:txBody>
          <a:bodyPr/>
          <a:lstStyle/>
          <a:p>
            <a:fld id="{3CE978CD-8200-452B-A882-54D258D61118}" type="slidenum">
              <a:rPr lang="en-GB" smtClean="0"/>
              <a:pPr/>
              <a:t>‹#›</a:t>
            </a:fld>
            <a:endParaRPr lang="en-GB" dirty="0"/>
          </a:p>
        </p:txBody>
      </p:sp>
      <p:sp>
        <p:nvSpPr>
          <p:cNvPr id="9" name="Rectangle 8"/>
          <p:cNvSpPr/>
          <p:nvPr userDrawn="1"/>
        </p:nvSpPr>
        <p:spPr>
          <a:xfrm>
            <a:off x="0" y="1151683"/>
            <a:ext cx="239997" cy="5706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1"/>
              </a:solidFill>
            </a:endParaRPr>
          </a:p>
        </p:txBody>
      </p:sp>
      <p:sp>
        <p:nvSpPr>
          <p:cNvPr id="10" name="Rectangle 9"/>
          <p:cNvSpPr/>
          <p:nvPr userDrawn="1"/>
        </p:nvSpPr>
        <p:spPr>
          <a:xfrm>
            <a:off x="11952000" y="1147202"/>
            <a:ext cx="240000" cy="57107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2"/>
              </a:solidFill>
            </a:endParaRPr>
          </a:p>
        </p:txBody>
      </p:sp>
      <p:cxnSp>
        <p:nvCxnSpPr>
          <p:cNvPr id="11" name="Straight Connector 10"/>
          <p:cNvCxnSpPr/>
          <p:nvPr userDrawn="1"/>
        </p:nvCxnSpPr>
        <p:spPr>
          <a:xfrm>
            <a:off x="0" y="1147201"/>
            <a:ext cx="12192000" cy="1"/>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34613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tx2"/>
          </a:solidFill>
          <a:ln>
            <a:noFill/>
          </a:ln>
          <a:effectLst/>
        </p:spPr>
        <p:txBody>
          <a:bodyPr lIns="365760" rIns="365760" anchor="ctr" anchorCtr="1"/>
          <a:lstStyle>
            <a:lvl1pPr algn="ctr">
              <a:defRPr sz="3200" b="0" baseline="0">
                <a:solidFill>
                  <a:schemeClr val="accent3"/>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sz="2400">
                <a:solidFill>
                  <a:schemeClr val="accent5"/>
                </a:solidFill>
              </a:defRPr>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ADC-27528</a:t>
            </a:r>
            <a:endParaRPr lang="en-US" dirty="0"/>
          </a:p>
        </p:txBody>
      </p:sp>
      <p:sp>
        <p:nvSpPr>
          <p:cNvPr id="6" name="Footer Placeholder 5"/>
          <p:cNvSpPr>
            <a:spLocks noGrp="1"/>
          </p:cNvSpPr>
          <p:nvPr>
            <p:ph type="ftr" sz="quarter" idx="11"/>
          </p:nvPr>
        </p:nvSpPr>
        <p:spPr/>
        <p:txBody>
          <a:bodyPr/>
          <a:lstStyle/>
          <a:p>
            <a:r>
              <a:rPr lang="en-US">
                <a:solidFill>
                  <a:srgbClr val="000000"/>
                </a:solidFill>
              </a:rPr>
              <a:t> | FreeStyle® Libre Flash Glucose Monitoring System – Abbott Diabetes Care |</a:t>
            </a: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142298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4"/>
          </a:solidFill>
          <a:ln>
            <a:noFill/>
          </a:ln>
          <a:effectLst/>
        </p:spPr>
        <p:txBody>
          <a:bodyPr lIns="365760" rIns="365760" anchor="ctr" anchorCtr="1"/>
          <a:lstStyle>
            <a:lvl1pPr algn="ctr">
              <a:defRPr sz="3200" b="0" baseline="0">
                <a:solidFill>
                  <a:srgbClr val="7030A0"/>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sz="2400">
                <a:solidFill>
                  <a:schemeClr val="accent5"/>
                </a:solidFill>
              </a:defRPr>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r>
              <a:rPr lang="en-US" dirty="0">
                <a:solidFill>
                  <a:srgbClr val="000000"/>
                </a:solidFill>
              </a:rPr>
              <a:t>ADC-27528</a:t>
            </a:r>
          </a:p>
        </p:txBody>
      </p:sp>
      <p:sp>
        <p:nvSpPr>
          <p:cNvPr id="6" name="Footer Placeholder 5"/>
          <p:cNvSpPr>
            <a:spLocks noGrp="1"/>
          </p:cNvSpPr>
          <p:nvPr>
            <p:ph type="ftr" sz="quarter" idx="11"/>
          </p:nvPr>
        </p:nvSpPr>
        <p:spPr/>
        <p:txBody>
          <a:bodyPr/>
          <a:lstStyle/>
          <a:p>
            <a:r>
              <a:rPr lang="en-US">
                <a:solidFill>
                  <a:srgbClr val="000000"/>
                </a:solidFill>
              </a:rPr>
              <a:t> | FreeStyle® Libre Flash Glucose Monitoring System – Abbott Diabetes Care |</a:t>
            </a: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278362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70559" y="1454151"/>
            <a:ext cx="10972800" cy="4754880"/>
          </a:xfrm>
        </p:spPr>
        <p:txBody>
          <a:bodyPr/>
          <a:lstStyle>
            <a:lvl1pPr>
              <a:spcBef>
                <a:spcPts val="800"/>
              </a:spcBef>
              <a:defRPr>
                <a:solidFill>
                  <a:schemeClr val="bg1"/>
                </a:solidFill>
              </a:defRPr>
            </a:lvl1pPr>
            <a:lvl2pPr>
              <a:spcBef>
                <a:spcPts val="800"/>
              </a:spcBef>
              <a:defRPr>
                <a:solidFill>
                  <a:schemeClr val="bg1"/>
                </a:solidFill>
              </a:defRPr>
            </a:lvl2pPr>
            <a:lvl3pPr>
              <a:spcBef>
                <a:spcPts val="800"/>
              </a:spcBef>
              <a:defRPr>
                <a:solidFill>
                  <a:schemeClr val="bg1"/>
                </a:solidFill>
              </a:defRPr>
            </a:lvl3pPr>
            <a:lvl4pPr>
              <a:spcBef>
                <a:spcPts val="800"/>
              </a:spcBef>
              <a:defRPr>
                <a:solidFill>
                  <a:schemeClr val="bg1"/>
                </a:solidFill>
              </a:defRPr>
            </a:lvl4pPr>
            <a:lvl5pPr>
              <a:spcBef>
                <a:spcPts val="800"/>
              </a:spcBef>
              <a:defRPr>
                <a:solidFill>
                  <a:schemeClr val="bg1"/>
                </a:solidFill>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prstClr val="white"/>
                </a:solidFill>
              </a:rPr>
              <a:t>ADC-2</a:t>
            </a:r>
            <a:r>
              <a:rPr lang="en-US" dirty="0"/>
              <a:t>7528</a:t>
            </a:r>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white"/>
                </a:solidFill>
              </a:rPr>
              <a:t> | FreeStyle® Libre Flash Glucose Monitoring System – Abbott Diabetes Care |</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93779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82E8-EC60-7F4F-9EB9-9E948F770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5D65D-CD54-8D41-93B6-003ADD2C7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37523-3505-F546-A9A6-7CD013D5867F}"/>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16E0FF8B-81BC-3344-AAE4-8BAAE620E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5A313-B659-3A46-B570-71ED832D9832}"/>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416571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82C5-4AD9-9147-BF6E-4069A16D2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5F157-81D5-0F47-A868-C708200BF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53EAB-313E-3B49-BE72-0969CE90D7A9}"/>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6FD0878F-8B48-9844-8D36-D62ED3E44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5300A-991E-B246-ABB1-7BB2B628D0EF}"/>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354725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4751-345B-B04F-87FC-D335614F2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7467A-DBA0-5B4A-A80D-32CFC3EC2B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F4D66-6DD3-004A-B19A-5865BBAE9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5DE3C3-7ABA-A349-BB57-C04AB934137C}"/>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6" name="Footer Placeholder 5">
            <a:extLst>
              <a:ext uri="{FF2B5EF4-FFF2-40B4-BE49-F238E27FC236}">
                <a16:creationId xmlns:a16="http://schemas.microsoft.com/office/drawing/2014/main" id="{DFCB847F-99AC-0340-9F50-AADA29FB6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A240B-3734-9444-AC8F-C3103F8A4403}"/>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378405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D66DD-45DA-F54F-B89F-065D34A60C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EF2F5-C5E6-D14D-8B12-8E7EBCB16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95271-6F77-FA41-85E4-18DE093F1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8E39E-2016-4845-9525-6729ECC58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227AF-CA7B-8B42-954B-05B8011001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673854-DAEC-804C-8A29-CE3A154AC9C1}"/>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8" name="Footer Placeholder 7">
            <a:extLst>
              <a:ext uri="{FF2B5EF4-FFF2-40B4-BE49-F238E27FC236}">
                <a16:creationId xmlns:a16="http://schemas.microsoft.com/office/drawing/2014/main" id="{38DBD005-5FE4-6E42-8F70-F145E639C3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68B9C7-9A6D-2143-8FD9-DFD068F405A4}"/>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242338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C179-6DFC-6346-ABD6-2081FF83FB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4FFC8-B206-024B-ADC5-F1BEABD86A04}"/>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4" name="Footer Placeholder 3">
            <a:extLst>
              <a:ext uri="{FF2B5EF4-FFF2-40B4-BE49-F238E27FC236}">
                <a16:creationId xmlns:a16="http://schemas.microsoft.com/office/drawing/2014/main" id="{7AE43B48-007F-F64E-84AE-7D3597957F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7A5F3B-52A9-C64C-8BFA-CCC8A7DE2419}"/>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334863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DD8E4-9823-C848-AFF0-93D9A80F2E93}"/>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3" name="Footer Placeholder 2">
            <a:extLst>
              <a:ext uri="{FF2B5EF4-FFF2-40B4-BE49-F238E27FC236}">
                <a16:creationId xmlns:a16="http://schemas.microsoft.com/office/drawing/2014/main" id="{EB8BF422-2C49-9447-8B29-89D9024C4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44F3D2-DE18-A24A-9280-A686391E5DE5}"/>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273288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51DB-9E64-2D42-91F3-3E2E9C0D5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FD1DB-3AA7-3243-BF23-7F006AA30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4241A9-DC8D-824D-B895-057C35E6B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CD2EA-7D65-B340-B84B-D4312C1A967B}"/>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6" name="Footer Placeholder 5">
            <a:extLst>
              <a:ext uri="{FF2B5EF4-FFF2-40B4-BE49-F238E27FC236}">
                <a16:creationId xmlns:a16="http://schemas.microsoft.com/office/drawing/2014/main" id="{BF9A463D-BEC1-344F-BF28-590C22070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26D74-715B-4249-A5AB-9B4795429EE5}"/>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208068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BD89-1490-0943-A64C-F0F54CEDA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CDBF91-FAC1-C049-8885-55C6F23DC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91DDCA-4989-844F-950E-F311AAFD2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396A2-EFBB-2A47-B7CE-D9253A7642A5}"/>
              </a:ext>
            </a:extLst>
          </p:cNvPr>
          <p:cNvSpPr>
            <a:spLocks noGrp="1"/>
          </p:cNvSpPr>
          <p:nvPr>
            <p:ph type="dt" sz="half" idx="10"/>
          </p:nvPr>
        </p:nvSpPr>
        <p:spPr/>
        <p:txBody>
          <a:bodyPr/>
          <a:lstStyle/>
          <a:p>
            <a:fld id="{B0198C5D-7D3D-8745-8CA3-38288B3502B6}" type="datetimeFigureOut">
              <a:rPr lang="en-US" smtClean="0"/>
              <a:t>11/28/20</a:t>
            </a:fld>
            <a:endParaRPr lang="en-US"/>
          </a:p>
        </p:txBody>
      </p:sp>
      <p:sp>
        <p:nvSpPr>
          <p:cNvPr id="6" name="Footer Placeholder 5">
            <a:extLst>
              <a:ext uri="{FF2B5EF4-FFF2-40B4-BE49-F238E27FC236}">
                <a16:creationId xmlns:a16="http://schemas.microsoft.com/office/drawing/2014/main" id="{7DE466F2-ADBF-B94A-9200-2258C9302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FC948-30FB-1C46-B684-A8F3B5460C31}"/>
              </a:ext>
            </a:extLst>
          </p:cNvPr>
          <p:cNvSpPr>
            <a:spLocks noGrp="1"/>
          </p:cNvSpPr>
          <p:nvPr>
            <p:ph type="sldNum" sz="quarter" idx="12"/>
          </p:nvPr>
        </p:nvSpPr>
        <p:spPr/>
        <p:txBody>
          <a:bodyPr/>
          <a:lstStyle/>
          <a:p>
            <a:fld id="{365F3369-BB0B-FE41-9BA7-7EE157ACE8AB}" type="slidenum">
              <a:rPr lang="en-US" smtClean="0"/>
              <a:t>‹#›</a:t>
            </a:fld>
            <a:endParaRPr lang="en-US"/>
          </a:p>
        </p:txBody>
      </p:sp>
    </p:spTree>
    <p:extLst>
      <p:ext uri="{BB962C8B-B14F-4D97-AF65-F5344CB8AC3E}">
        <p14:creationId xmlns:p14="http://schemas.microsoft.com/office/powerpoint/2010/main" val="104935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E1A514-3544-254F-9CEC-365E11F4E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4E589-95B4-2D4B-AE3C-801810A9D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E8D14-20FB-7343-8344-7F2B895E6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98C5D-7D3D-8745-8CA3-38288B3502B6}" type="datetimeFigureOut">
              <a:rPr lang="en-US" smtClean="0"/>
              <a:t>11/28/20</a:t>
            </a:fld>
            <a:endParaRPr lang="en-US"/>
          </a:p>
        </p:txBody>
      </p:sp>
      <p:sp>
        <p:nvSpPr>
          <p:cNvPr id="5" name="Footer Placeholder 4">
            <a:extLst>
              <a:ext uri="{FF2B5EF4-FFF2-40B4-BE49-F238E27FC236}">
                <a16:creationId xmlns:a16="http://schemas.microsoft.com/office/drawing/2014/main" id="{14118820-3A80-0A42-9129-C706581AF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34D433-5BF4-5340-A163-0C185DAE8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F3369-BB0B-FE41-9BA7-7EE157ACE8AB}" type="slidenum">
              <a:rPr lang="en-US" smtClean="0"/>
              <a:t>‹#›</a:t>
            </a:fld>
            <a:endParaRPr lang="en-US"/>
          </a:p>
        </p:txBody>
      </p:sp>
    </p:spTree>
    <p:extLst>
      <p:ext uri="{BB962C8B-B14F-4D97-AF65-F5344CB8AC3E}">
        <p14:creationId xmlns:p14="http://schemas.microsoft.com/office/powerpoint/2010/main" val="3984228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www.braintrainingtools.org/skills/wait-be-patient-the-storm-will-pass-the-spring-will-come/" TargetMode="Externa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www.picserver.org/highway-signs2/g/guidelines.html" TargetMode="External"/><Relationship Id="rId2" Type="http://schemas.openxmlformats.org/officeDocument/2006/relationships/image" Target="../media/image33.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dryale.ca/"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guidelines.diabetes.ca/"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www.publicdomainfiles.com/show_file.php?id=13548600017099"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roundreport.com/service-centered-startups-rise-consultin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D0B53-53DA-1D45-AFA4-A242B46CF441}"/>
              </a:ext>
            </a:extLst>
          </p:cNvPr>
          <p:cNvSpPr>
            <a:spLocks noGrp="1"/>
          </p:cNvSpPr>
          <p:nvPr>
            <p:ph type="title"/>
          </p:nvPr>
        </p:nvSpPr>
        <p:spPr>
          <a:xfrm>
            <a:off x="9093496" y="618681"/>
            <a:ext cx="2844504" cy="4794567"/>
          </a:xfrm>
        </p:spPr>
        <p:txBody>
          <a:bodyPr vert="horz" lIns="91440" tIns="45720" rIns="91440" bIns="45720" rtlCol="0" anchor="ctr">
            <a:normAutofit/>
          </a:bodyPr>
          <a:lstStyle/>
          <a:p>
            <a:r>
              <a:rPr lang="en-US" sz="3600" dirty="0">
                <a:solidFill>
                  <a:srgbClr val="FFFFFF"/>
                </a:solidFill>
              </a:rPr>
              <a:t>TECHNOLOGY</a:t>
            </a:r>
            <a:br>
              <a:rPr lang="en-US" sz="3600" dirty="0">
                <a:solidFill>
                  <a:srgbClr val="FFFFFF"/>
                </a:solidFill>
              </a:rPr>
            </a:br>
            <a:r>
              <a:rPr lang="en-US" sz="3600" dirty="0">
                <a:solidFill>
                  <a:srgbClr val="FFFFFF"/>
                </a:solidFill>
              </a:rPr>
              <a:t>CASES</a:t>
            </a:r>
            <a:br>
              <a:rPr lang="en-US" sz="3600" dirty="0">
                <a:solidFill>
                  <a:srgbClr val="FFFFFF"/>
                </a:solidFill>
              </a:rPr>
            </a:br>
            <a:r>
              <a:rPr lang="en-US" sz="3600" dirty="0">
                <a:solidFill>
                  <a:srgbClr val="FFFFFF"/>
                </a:solidFill>
              </a:rPr>
              <a:t>UPDATE</a:t>
            </a:r>
          </a:p>
        </p:txBody>
      </p:sp>
      <p:pic>
        <p:nvPicPr>
          <p:cNvPr id="5" name="Content Placeholder 4" descr="A view of a city at sunset&#10;&#10;Description automatically generated">
            <a:extLst>
              <a:ext uri="{FF2B5EF4-FFF2-40B4-BE49-F238E27FC236}">
                <a16:creationId xmlns:a16="http://schemas.microsoft.com/office/drawing/2014/main" id="{3711FCA7-045C-0D44-8E80-6EAFFB52FCFE}"/>
              </a:ext>
            </a:extLst>
          </p:cNvPr>
          <p:cNvPicPr>
            <a:picLocks noGrp="1" noChangeAspect="1"/>
          </p:cNvPicPr>
          <p:nvPr>
            <p:ph idx="1"/>
          </p:nvPr>
        </p:nvPicPr>
        <p:blipFill rotWithShape="1">
          <a:blip r:embed="rId2"/>
          <a:srcRect t="2727" b="7772"/>
          <a:stretch/>
        </p:blipFill>
        <p:spPr>
          <a:xfrm>
            <a:off x="976251" y="942538"/>
            <a:ext cx="7163222" cy="4808332"/>
          </a:xfrm>
          <a:prstGeom prst="rect">
            <a:avLst/>
          </a:prstGeom>
          <a:effectLst/>
        </p:spPr>
      </p:pic>
      <p:sp>
        <p:nvSpPr>
          <p:cNvPr id="3" name="TextBox 2">
            <a:extLst>
              <a:ext uri="{FF2B5EF4-FFF2-40B4-BE49-F238E27FC236}">
                <a16:creationId xmlns:a16="http://schemas.microsoft.com/office/drawing/2014/main" id="{2D82E1E6-92E5-3C47-AFCD-CBFC92A2FBB8}"/>
              </a:ext>
            </a:extLst>
          </p:cNvPr>
          <p:cNvSpPr txBox="1"/>
          <p:nvPr/>
        </p:nvSpPr>
        <p:spPr>
          <a:xfrm>
            <a:off x="512466" y="452176"/>
            <a:ext cx="5355569" cy="369332"/>
          </a:xfrm>
          <a:prstGeom prst="rect">
            <a:avLst/>
          </a:prstGeom>
          <a:noFill/>
        </p:spPr>
        <p:txBody>
          <a:bodyPr wrap="none" rtlCol="0">
            <a:spAutoFit/>
          </a:bodyPr>
          <a:lstStyle/>
          <a:p>
            <a:r>
              <a:rPr lang="en-US" dirty="0"/>
              <a:t>VIRTUAL MEDICINE A CLINIC DAY WITH DR KADER 2020</a:t>
            </a:r>
          </a:p>
        </p:txBody>
      </p:sp>
    </p:spTree>
    <p:extLst>
      <p:ext uri="{BB962C8B-B14F-4D97-AF65-F5344CB8AC3E}">
        <p14:creationId xmlns:p14="http://schemas.microsoft.com/office/powerpoint/2010/main" val="3209376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646" b="1646"/>
          <a:stretch>
            <a:fillRect/>
          </a:stretch>
        </p:blipFill>
        <p:spPr>
          <a:xfrm>
            <a:off x="9945663" y="1621751"/>
            <a:ext cx="1163823" cy="1384039"/>
          </a:xfrm>
        </p:spPr>
      </p:pic>
      <p:sp>
        <p:nvSpPr>
          <p:cNvPr id="22" name="Title 21"/>
          <p:cNvSpPr>
            <a:spLocks noGrp="1"/>
          </p:cNvSpPr>
          <p:nvPr>
            <p:ph type="title"/>
          </p:nvPr>
        </p:nvSpPr>
        <p:spPr>
          <a:xfrm>
            <a:off x="670561" y="365760"/>
            <a:ext cx="11013297" cy="914400"/>
          </a:xfrm>
        </p:spPr>
        <p:txBody>
          <a:bodyPr/>
          <a:lstStyle/>
          <a:p>
            <a:pPr>
              <a:lnSpc>
                <a:spcPct val="100000"/>
              </a:lnSpc>
            </a:pPr>
            <a:r>
              <a:rPr lang="en-GB" sz="2400" dirty="0"/>
              <a:t>The FreeStyle Libre system and </a:t>
            </a:r>
            <a:r>
              <a:rPr lang="en-GB" sz="2400" dirty="0" err="1"/>
              <a:t>LibreView</a:t>
            </a:r>
            <a:r>
              <a:rPr lang="en-GB" sz="2400" dirty="0"/>
              <a:t> support telemedicine, enabling HCPs to effectively monitor multiple people with diabetes under their care</a:t>
            </a:r>
            <a:endParaRPr lang="en-US" sz="2400" dirty="0"/>
          </a:p>
        </p:txBody>
      </p:sp>
      <p:sp>
        <p:nvSpPr>
          <p:cNvPr id="10" name="Slide Number Placeholder 9">
            <a:extLst>
              <a:ext uri="{FF2B5EF4-FFF2-40B4-BE49-F238E27FC236}">
                <a16:creationId xmlns:a16="http://schemas.microsoft.com/office/drawing/2014/main" id="{4D2B910D-5F86-6B4A-8BC3-5A4D9787CEC2}"/>
              </a:ext>
            </a:extLst>
          </p:cNvPr>
          <p:cNvSpPr>
            <a:spLocks noGrp="1"/>
          </p:cNvSpPr>
          <p:nvPr>
            <p:ph type="sldNum" sz="quarter" idx="4"/>
          </p:nvPr>
        </p:nvSpPr>
        <p:spPr>
          <a:xfrm>
            <a:off x="15300071" y="8584016"/>
            <a:ext cx="520192" cy="377952"/>
          </a:xfrm>
          <a:prstGeom prst="rect">
            <a:avLst/>
          </a:prstGeom>
        </p:spPr>
        <p:txBody>
          <a:bodyPr vert="horz" lIns="0" tIns="60960" rIns="0" bIns="60960" rtlCol="0" anchor="b" anchorCtr="0"/>
          <a:lstStyle>
            <a:defPPr>
              <a:defRPr lang="en-US"/>
            </a:defPPr>
            <a:lvl1pPr marL="0" algn="ctr" defTabSz="1219170" rtl="0" eaLnBrk="1" latinLnBrk="0" hangingPunct="1">
              <a:defRPr sz="1777" b="1" kern="1200">
                <a:solidFill>
                  <a:schemeClr val="tx1"/>
                </a:solidFill>
                <a:latin typeface="Calibri" panose="020F0502020204030204" pitchFamily="34" charset="0"/>
                <a:ea typeface="+mn-ea"/>
                <a:cs typeface="Calibri" panose="020F050202020403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A2885E78-1F86-4A3D-9EE1-B0103B1CEF15}" type="slidenum">
              <a:rPr lang="en-US" smtClean="0">
                <a:solidFill>
                  <a:srgbClr val="000000"/>
                </a:solidFill>
              </a:rPr>
              <a:pPr/>
              <a:t>10</a:t>
            </a:fld>
            <a:endParaRPr lang="en-US" dirty="0">
              <a:solidFill>
                <a:srgbClr val="000000"/>
              </a:solidFill>
            </a:endParaRPr>
          </a:p>
        </p:txBody>
      </p:sp>
      <p:grpSp>
        <p:nvGrpSpPr>
          <p:cNvPr id="11" name="Group 10"/>
          <p:cNvGrpSpPr/>
          <p:nvPr/>
        </p:nvGrpSpPr>
        <p:grpSpPr>
          <a:xfrm>
            <a:off x="584496" y="1431556"/>
            <a:ext cx="9215709" cy="1396124"/>
            <a:chOff x="2970432" y="2391362"/>
            <a:chExt cx="7802086" cy="1396124"/>
          </a:xfrm>
        </p:grpSpPr>
        <p:sp>
          <p:nvSpPr>
            <p:cNvPr id="12" name="Freeform 50">
              <a:extLst>
                <a:ext uri="{FF2B5EF4-FFF2-40B4-BE49-F238E27FC236}">
                  <a16:creationId xmlns:a16="http://schemas.microsoft.com/office/drawing/2014/main" id="{2DC53BB5-E402-48F2-A364-9FA87304EBE1}"/>
                </a:ext>
              </a:extLst>
            </p:cNvPr>
            <p:cNvSpPr>
              <a:spLocks noEditPoints="1"/>
            </p:cNvSpPr>
            <p:nvPr/>
          </p:nvSpPr>
          <p:spPr bwMode="auto">
            <a:xfrm>
              <a:off x="3803909" y="2844642"/>
              <a:ext cx="194238"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0432" y="2391362"/>
              <a:ext cx="642915" cy="743648"/>
            </a:xfrm>
            <a:prstGeom prst="rect">
              <a:avLst/>
            </a:prstGeom>
          </p:spPr>
        </p:pic>
        <p:sp>
          <p:nvSpPr>
            <p:cNvPr id="14" name="ZoneTexte 15">
              <a:extLst>
                <a:ext uri="{FF2B5EF4-FFF2-40B4-BE49-F238E27FC236}">
                  <a16:creationId xmlns:a16="http://schemas.microsoft.com/office/drawing/2014/main" id="{D8F6C83A-8FCD-47CF-9D5B-9F29A02167AC}"/>
                </a:ext>
              </a:extLst>
            </p:cNvPr>
            <p:cNvSpPr txBox="1"/>
            <p:nvPr/>
          </p:nvSpPr>
          <p:spPr>
            <a:xfrm>
              <a:off x="3698465" y="2444585"/>
              <a:ext cx="3839004" cy="338554"/>
            </a:xfrm>
            <a:prstGeom prst="rect">
              <a:avLst/>
            </a:prstGeom>
            <a:noFill/>
          </p:spPr>
          <p:txBody>
            <a:bodyPr wrap="none" rtlCol="0">
              <a:spAutoFit/>
            </a:bodyPr>
            <a:lstStyle/>
            <a:p>
              <a:pPr>
                <a:spcBef>
                  <a:spcPts val="4000"/>
                </a:spcBef>
                <a:defRPr/>
              </a:pPr>
              <a:r>
                <a:rPr lang="en-US" sz="1600" b="1" dirty="0">
                  <a:solidFill>
                    <a:schemeClr val="accent5"/>
                  </a:solidFill>
                  <a:latin typeface="+mj-lt"/>
                  <a:cs typeface="Calibri" panose="020F0502020204030204" pitchFamily="34" charset="0"/>
                </a:rPr>
                <a:t>For people with diabetes, the FreeStyle Libre system:</a:t>
              </a:r>
            </a:p>
          </p:txBody>
        </p:sp>
        <p:sp>
          <p:nvSpPr>
            <p:cNvPr id="15" name="Rectangle 14"/>
            <p:cNvSpPr/>
            <p:nvPr/>
          </p:nvSpPr>
          <p:spPr>
            <a:xfrm>
              <a:off x="4034290" y="2767865"/>
              <a:ext cx="6361163" cy="338554"/>
            </a:xfrm>
            <a:prstGeom prst="rect">
              <a:avLst/>
            </a:prstGeom>
          </p:spPr>
          <p:txBody>
            <a:bodyPr wrap="square">
              <a:spAutoFit/>
            </a:bodyPr>
            <a:lstStyle/>
            <a:p>
              <a:pPr>
                <a:spcAft>
                  <a:spcPts val="800"/>
                </a:spcAft>
                <a:defRPr/>
              </a:pPr>
              <a:r>
                <a:rPr lang="en-GB" sz="1600" dirty="0"/>
                <a:t>Is convenient, easy to use and removes the need for routine finger-prick* testing</a:t>
              </a:r>
              <a:endParaRPr lang="en-US" sz="1600" dirty="0"/>
            </a:p>
          </p:txBody>
        </p:sp>
        <p:sp>
          <p:nvSpPr>
            <p:cNvPr id="17" name="Rectangle 16"/>
            <p:cNvSpPr/>
            <p:nvPr/>
          </p:nvSpPr>
          <p:spPr>
            <a:xfrm>
              <a:off x="4034290" y="3100118"/>
              <a:ext cx="6738228" cy="687368"/>
            </a:xfrm>
            <a:prstGeom prst="rect">
              <a:avLst/>
            </a:prstGeom>
          </p:spPr>
          <p:txBody>
            <a:bodyPr wrap="square">
              <a:spAutoFit/>
            </a:bodyPr>
            <a:lstStyle/>
            <a:p>
              <a:pPr>
                <a:spcAft>
                  <a:spcPts val="800"/>
                </a:spcAft>
                <a:defRPr/>
              </a:pPr>
              <a:r>
                <a:rPr lang="en-GB" sz="1600" dirty="0"/>
                <a:t>Helps understand impact of medication, food, and activity on their glucose patterns</a:t>
              </a:r>
            </a:p>
            <a:p>
              <a:pPr>
                <a:spcAft>
                  <a:spcPts val="800"/>
                </a:spcAft>
                <a:defRPr/>
              </a:pPr>
              <a:r>
                <a:rPr lang="en-GB" sz="1600" dirty="0"/>
                <a:t>Empowers self management of glucose patterns</a:t>
              </a:r>
            </a:p>
          </p:txBody>
        </p:sp>
      </p:gr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7" y="3440349"/>
            <a:ext cx="743647" cy="743647"/>
          </a:xfrm>
          <a:prstGeom prst="rect">
            <a:avLst/>
          </a:prstGeom>
        </p:spPr>
      </p:pic>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0152" y="3739984"/>
            <a:ext cx="1674849" cy="139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1343899" y="3475261"/>
            <a:ext cx="8346252" cy="1605684"/>
            <a:chOff x="3698465" y="2444584"/>
            <a:chExt cx="6717439" cy="1605681"/>
          </a:xfrm>
        </p:grpSpPr>
        <p:sp>
          <p:nvSpPr>
            <p:cNvPr id="25" name="ZoneTexte 15">
              <a:extLst>
                <a:ext uri="{FF2B5EF4-FFF2-40B4-BE49-F238E27FC236}">
                  <a16:creationId xmlns:a16="http://schemas.microsoft.com/office/drawing/2014/main" id="{D8F6C83A-8FCD-47CF-9D5B-9F29A02167AC}"/>
                </a:ext>
              </a:extLst>
            </p:cNvPr>
            <p:cNvSpPr txBox="1"/>
            <p:nvPr/>
          </p:nvSpPr>
          <p:spPr>
            <a:xfrm>
              <a:off x="3698465" y="2444584"/>
              <a:ext cx="3957052" cy="338553"/>
            </a:xfrm>
            <a:prstGeom prst="rect">
              <a:avLst/>
            </a:prstGeom>
            <a:noFill/>
          </p:spPr>
          <p:txBody>
            <a:bodyPr wrap="none" rtlCol="0">
              <a:spAutoFit/>
            </a:bodyPr>
            <a:lstStyle/>
            <a:p>
              <a:pPr>
                <a:spcBef>
                  <a:spcPts val="4000"/>
                </a:spcBef>
                <a:defRPr/>
              </a:pPr>
              <a:r>
                <a:rPr lang="en-US" sz="1600" b="1" dirty="0">
                  <a:solidFill>
                    <a:schemeClr val="accent5"/>
                  </a:solidFill>
                  <a:latin typeface="+mj-lt"/>
                  <a:cs typeface="Calibri" panose="020F0502020204030204" pitchFamily="34" charset="0"/>
                </a:rPr>
                <a:t>For clinicians, </a:t>
              </a:r>
              <a:r>
                <a:rPr lang="en-US" sz="1600" b="1" dirty="0" err="1">
                  <a:solidFill>
                    <a:schemeClr val="accent5"/>
                  </a:solidFill>
                  <a:latin typeface="+mj-lt"/>
                  <a:cs typeface="Calibri" panose="020F0502020204030204" pitchFamily="34" charset="0"/>
                </a:rPr>
                <a:t>LibreView</a:t>
              </a:r>
              <a:r>
                <a:rPr lang="en-US" sz="1600" b="1" dirty="0">
                  <a:solidFill>
                    <a:schemeClr val="accent5"/>
                  </a:solidFill>
                  <a:latin typeface="+mj-lt"/>
                  <a:cs typeface="Calibri" panose="020F0502020204030204" pitchFamily="34" charset="0"/>
                </a:rPr>
                <a:t> is a user-friendly dashboard that:</a:t>
              </a:r>
            </a:p>
          </p:txBody>
        </p:sp>
        <p:sp>
          <p:nvSpPr>
            <p:cNvPr id="26" name="Rectangle 25"/>
            <p:cNvSpPr/>
            <p:nvPr/>
          </p:nvSpPr>
          <p:spPr>
            <a:xfrm>
              <a:off x="4034289" y="2767865"/>
              <a:ext cx="6381615" cy="1282400"/>
            </a:xfrm>
            <a:prstGeom prst="rect">
              <a:avLst/>
            </a:prstGeom>
          </p:spPr>
          <p:txBody>
            <a:bodyPr wrap="square">
              <a:spAutoFit/>
            </a:bodyPr>
            <a:lstStyle/>
            <a:p>
              <a:pPr>
                <a:spcAft>
                  <a:spcPts val="800"/>
                </a:spcAft>
                <a:defRPr/>
              </a:pPr>
              <a:r>
                <a:rPr lang="en-GB" sz="1600" dirty="0"/>
                <a:t>Provides access to standardised reports containing comprehensive glucose information needed inform disease management</a:t>
              </a:r>
            </a:p>
            <a:p>
              <a:pPr>
                <a:spcAft>
                  <a:spcPts val="800"/>
                </a:spcAft>
                <a:defRPr/>
              </a:pPr>
              <a:r>
                <a:rPr lang="en-GB" sz="1600" dirty="0"/>
                <a:t>Allows real-time analysis of data from multiple people with diabetes under their care</a:t>
              </a:r>
            </a:p>
            <a:p>
              <a:pPr>
                <a:spcAft>
                  <a:spcPts val="800"/>
                </a:spcAft>
                <a:defRPr/>
              </a:pPr>
              <a:r>
                <a:rPr lang="en-GB" sz="1600" dirty="0"/>
                <a:t>Provides a platform for care team collaboration</a:t>
              </a:r>
            </a:p>
          </p:txBody>
        </p:sp>
      </p:grpSp>
      <p:sp>
        <p:nvSpPr>
          <p:cNvPr id="27" name="Rectangle 26"/>
          <p:cNvSpPr/>
          <p:nvPr/>
        </p:nvSpPr>
        <p:spPr>
          <a:xfrm>
            <a:off x="0" y="5404694"/>
            <a:ext cx="12192000" cy="584775"/>
          </a:xfrm>
          <a:prstGeom prst="rect">
            <a:avLst/>
          </a:prstGeom>
          <a:solidFill>
            <a:schemeClr val="accent5"/>
          </a:solidFill>
        </p:spPr>
        <p:txBody>
          <a:bodyPr wrap="square">
            <a:spAutoFit/>
          </a:bodyPr>
          <a:lstStyle/>
          <a:p>
            <a:pPr algn="ctr"/>
            <a:r>
              <a:rPr lang="en-US" sz="1600" i="1" dirty="0">
                <a:solidFill>
                  <a:schemeClr val="bg1"/>
                </a:solidFill>
                <a:cs typeface="Calibri" panose="020F0502020204030204" pitchFamily="34" charset="0"/>
              </a:rPr>
              <a:t>Sensor-based glucose monitoring using the FreeStyle Libre system offers a complete glycemic picture to help patients and clinicians make more informed diabetes management decisions, across both primary and secondary care</a:t>
            </a:r>
            <a:r>
              <a:rPr lang="en-GB" sz="1600" i="1" baseline="30000" dirty="0">
                <a:solidFill>
                  <a:schemeClr val="bg1"/>
                </a:solidFill>
                <a:cs typeface="Calibri" panose="020F0502020204030204" pitchFamily="34" charset="0"/>
              </a:rPr>
              <a:t>1,2</a:t>
            </a:r>
            <a:endParaRPr lang="en-US" sz="1600" i="1" baseline="30000" dirty="0">
              <a:solidFill>
                <a:schemeClr val="bg1"/>
              </a:solidFill>
              <a:cs typeface="Calibri" panose="020F0502020204030204" pitchFamily="34" charset="0"/>
            </a:endParaRPr>
          </a:p>
        </p:txBody>
      </p:sp>
      <p:sp>
        <p:nvSpPr>
          <p:cNvPr id="31" name="Google Shape;225;p30">
            <a:extLst>
              <a:ext uri="{FF2B5EF4-FFF2-40B4-BE49-F238E27FC236}">
                <a16:creationId xmlns:a16="http://schemas.microsoft.com/office/drawing/2014/main" id="{9A734032-F93F-4DE8-8150-BEC0B10D9E5D}"/>
              </a:ext>
            </a:extLst>
          </p:cNvPr>
          <p:cNvSpPr txBox="1"/>
          <p:nvPr/>
        </p:nvSpPr>
        <p:spPr>
          <a:xfrm>
            <a:off x="48688" y="5830017"/>
            <a:ext cx="11316313" cy="656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anchor="b">
            <a:spAutoFit/>
          </a:bodyPr>
          <a:lstStyle/>
          <a:p>
            <a:pPr hangingPunct="0"/>
            <a:endParaRPr lang="en-GB" sz="1067" kern="0" dirty="0">
              <a:latin typeface="Calibri" panose="020F0502020204030204" pitchFamily="34" charset="0"/>
              <a:cs typeface="Calibri" panose="020F0502020204030204" pitchFamily="34" charset="0"/>
              <a:sym typeface="Calibri"/>
            </a:endParaRPr>
          </a:p>
          <a:p>
            <a:pPr hangingPunct="0"/>
            <a:r>
              <a:rPr lang="en-US" sz="800" i="1" kern="0" dirty="0">
                <a:solidFill>
                  <a:schemeClr val="tx1">
                    <a:lumMod val="65000"/>
                    <a:lumOff val="35000"/>
                  </a:schemeClr>
                </a:solidFill>
                <a:latin typeface="Calibri" panose="020F0502020204030204" pitchFamily="34" charset="0"/>
                <a:cs typeface="Calibri" panose="020F0502020204030204" pitchFamily="34" charset="0"/>
                <a:sym typeface="Calibri"/>
              </a:rPr>
              <a:t>HCP = healthcare professional</a:t>
            </a:r>
          </a:p>
          <a:p>
            <a:pPr hangingPunct="0"/>
            <a:r>
              <a:rPr lang="en-US" sz="800" dirty="0">
                <a:solidFill>
                  <a:schemeClr val="tx1">
                    <a:lumMod val="65000"/>
                    <a:lumOff val="35000"/>
                  </a:schemeClr>
                </a:solidFill>
                <a:latin typeface="Calibri" panose="020F0502020204030204" pitchFamily="34" charset="0"/>
                <a:cs typeface="Calibri" panose="020F0502020204030204" pitchFamily="34" charset="0"/>
              </a:rPr>
              <a:t>1. Kudva YC et al. 2018. “Approach to Using Trend Arrows in the FreeStyle Libre Flash Glucose Monitoring Systems in Adults.” </a:t>
            </a:r>
            <a:r>
              <a:rPr lang="en-US" sz="800" i="1" dirty="0">
                <a:solidFill>
                  <a:schemeClr val="tx1">
                    <a:lumMod val="65000"/>
                    <a:lumOff val="35000"/>
                  </a:schemeClr>
                </a:solidFill>
                <a:latin typeface="Calibri" panose="020F0502020204030204" pitchFamily="34" charset="0"/>
                <a:cs typeface="Calibri" panose="020F0502020204030204" pitchFamily="34" charset="0"/>
              </a:rPr>
              <a:t>Journal of the Endocrine Society</a:t>
            </a:r>
            <a:r>
              <a:rPr lang="en-US" sz="800" dirty="0">
                <a:solidFill>
                  <a:schemeClr val="tx1">
                    <a:lumMod val="65000"/>
                    <a:lumOff val="35000"/>
                  </a:schemeClr>
                </a:solidFill>
                <a:latin typeface="Calibri" panose="020F0502020204030204" pitchFamily="34" charset="0"/>
                <a:cs typeface="Calibri" panose="020F0502020204030204" pitchFamily="34" charset="0"/>
              </a:rPr>
              <a:t> 2 (12): 1320–37. https://doi.org/10.1210/js.2018-00294; 2. Unger J et al. 2020. “Practical guidance for using the FreeStyle Libre flash continuous glucose monitoring in primary care.” Postgraduate Medicine, 1–9. Advance online publication. https://doi.org/10.1080/00325481.2020.1744393</a:t>
            </a:r>
          </a:p>
        </p:txBody>
      </p:sp>
      <p:sp>
        <p:nvSpPr>
          <p:cNvPr id="32" name="Freeform 50">
            <a:extLst>
              <a:ext uri="{FF2B5EF4-FFF2-40B4-BE49-F238E27FC236}">
                <a16:creationId xmlns:a16="http://schemas.microsoft.com/office/drawing/2014/main" id="{2DC53BB5-E402-48F2-A364-9FA87304EBE1}"/>
              </a:ext>
            </a:extLst>
          </p:cNvPr>
          <p:cNvSpPr>
            <a:spLocks noEditPoints="1"/>
          </p:cNvSpPr>
          <p:nvPr/>
        </p:nvSpPr>
        <p:spPr bwMode="auto">
          <a:xfrm>
            <a:off x="1568989" y="2224693"/>
            <a:ext cx="229431"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sp>
        <p:nvSpPr>
          <p:cNvPr id="33" name="Freeform 50">
            <a:extLst>
              <a:ext uri="{FF2B5EF4-FFF2-40B4-BE49-F238E27FC236}">
                <a16:creationId xmlns:a16="http://schemas.microsoft.com/office/drawing/2014/main" id="{2DC53BB5-E402-48F2-A364-9FA87304EBE1}"/>
              </a:ext>
            </a:extLst>
          </p:cNvPr>
          <p:cNvSpPr>
            <a:spLocks noEditPoints="1"/>
          </p:cNvSpPr>
          <p:nvPr/>
        </p:nvSpPr>
        <p:spPr bwMode="auto">
          <a:xfrm>
            <a:off x="1569849" y="2545436"/>
            <a:ext cx="229431"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sp>
        <p:nvSpPr>
          <p:cNvPr id="34" name="Freeform 50">
            <a:extLst>
              <a:ext uri="{FF2B5EF4-FFF2-40B4-BE49-F238E27FC236}">
                <a16:creationId xmlns:a16="http://schemas.microsoft.com/office/drawing/2014/main" id="{2DC53BB5-E402-48F2-A364-9FA87304EBE1}"/>
              </a:ext>
            </a:extLst>
          </p:cNvPr>
          <p:cNvSpPr>
            <a:spLocks noEditPoints="1"/>
          </p:cNvSpPr>
          <p:nvPr/>
        </p:nvSpPr>
        <p:spPr bwMode="auto">
          <a:xfrm>
            <a:off x="1568989" y="3994122"/>
            <a:ext cx="229431"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sp>
        <p:nvSpPr>
          <p:cNvPr id="35" name="Freeform 50">
            <a:extLst>
              <a:ext uri="{FF2B5EF4-FFF2-40B4-BE49-F238E27FC236}">
                <a16:creationId xmlns:a16="http://schemas.microsoft.com/office/drawing/2014/main" id="{2DC53BB5-E402-48F2-A364-9FA87304EBE1}"/>
              </a:ext>
            </a:extLst>
          </p:cNvPr>
          <p:cNvSpPr>
            <a:spLocks noEditPoints="1"/>
          </p:cNvSpPr>
          <p:nvPr/>
        </p:nvSpPr>
        <p:spPr bwMode="auto">
          <a:xfrm>
            <a:off x="1568987" y="4470789"/>
            <a:ext cx="229431"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sp>
        <p:nvSpPr>
          <p:cNvPr id="37" name="Freeform 50">
            <a:extLst>
              <a:ext uri="{FF2B5EF4-FFF2-40B4-BE49-F238E27FC236}">
                <a16:creationId xmlns:a16="http://schemas.microsoft.com/office/drawing/2014/main" id="{2DC53BB5-E402-48F2-A364-9FA87304EBE1}"/>
              </a:ext>
            </a:extLst>
          </p:cNvPr>
          <p:cNvSpPr>
            <a:spLocks noEditPoints="1"/>
          </p:cNvSpPr>
          <p:nvPr/>
        </p:nvSpPr>
        <p:spPr bwMode="auto">
          <a:xfrm>
            <a:off x="1568987" y="4810353"/>
            <a:ext cx="229431" cy="189873"/>
          </a:xfrm>
          <a:custGeom>
            <a:avLst/>
            <a:gdLst>
              <a:gd name="T0" fmla="*/ 712934202 w 112"/>
              <a:gd name="T1" fmla="*/ 51375316 h 109"/>
              <a:gd name="T2" fmla="*/ 662010150 w 112"/>
              <a:gd name="T3" fmla="*/ 0 h 109"/>
              <a:gd name="T4" fmla="*/ 547431034 w 112"/>
              <a:gd name="T5" fmla="*/ 134863689 h 109"/>
              <a:gd name="T6" fmla="*/ 324640830 w 112"/>
              <a:gd name="T7" fmla="*/ 44953718 h 109"/>
              <a:gd name="T8" fmla="*/ 0 w 112"/>
              <a:gd name="T9" fmla="*/ 372478009 h 109"/>
              <a:gd name="T10" fmla="*/ 324640830 w 112"/>
              <a:gd name="T11" fmla="*/ 700002299 h 109"/>
              <a:gd name="T12" fmla="*/ 649279137 w 112"/>
              <a:gd name="T13" fmla="*/ 372478009 h 109"/>
              <a:gd name="T14" fmla="*/ 598355085 w 112"/>
              <a:gd name="T15" fmla="*/ 199082200 h 109"/>
              <a:gd name="T16" fmla="*/ 712934202 w 112"/>
              <a:gd name="T17" fmla="*/ 51375316 h 109"/>
              <a:gd name="T18" fmla="*/ 604720592 w 112"/>
              <a:gd name="T19" fmla="*/ 372478009 h 109"/>
              <a:gd name="T20" fmla="*/ 324640830 w 112"/>
              <a:gd name="T21" fmla="*/ 648626983 h 109"/>
              <a:gd name="T22" fmla="*/ 50924052 w 112"/>
              <a:gd name="T23" fmla="*/ 372478009 h 109"/>
              <a:gd name="T24" fmla="*/ 324640830 w 112"/>
              <a:gd name="T25" fmla="*/ 89907436 h 109"/>
              <a:gd name="T26" fmla="*/ 515603501 w 112"/>
              <a:gd name="T27" fmla="*/ 166974211 h 109"/>
              <a:gd name="T28" fmla="*/ 318275324 w 112"/>
              <a:gd name="T29" fmla="*/ 398166934 h 109"/>
              <a:gd name="T30" fmla="*/ 165503168 w 112"/>
              <a:gd name="T31" fmla="*/ 250460050 h 109"/>
              <a:gd name="T32" fmla="*/ 114579117 w 112"/>
              <a:gd name="T33" fmla="*/ 346789084 h 109"/>
              <a:gd name="T34" fmla="*/ 273716778 w 112"/>
              <a:gd name="T35" fmla="*/ 526606490 h 109"/>
              <a:gd name="T36" fmla="*/ 305544311 w 112"/>
              <a:gd name="T37" fmla="*/ 571562743 h 109"/>
              <a:gd name="T38" fmla="*/ 343737350 w 112"/>
              <a:gd name="T39" fmla="*/ 526606490 h 109"/>
              <a:gd name="T40" fmla="*/ 566527553 w 112"/>
              <a:gd name="T41" fmla="*/ 237614320 h 109"/>
              <a:gd name="T42" fmla="*/ 604720592 w 112"/>
              <a:gd name="T43" fmla="*/ 372478009 h 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109">
                <a:moveTo>
                  <a:pt x="112" y="8"/>
                </a:moveTo>
                <a:cubicBezTo>
                  <a:pt x="104" y="0"/>
                  <a:pt x="104" y="0"/>
                  <a:pt x="104" y="0"/>
                </a:cubicBezTo>
                <a:cubicBezTo>
                  <a:pt x="86" y="21"/>
                  <a:pt x="86" y="21"/>
                  <a:pt x="86" y="21"/>
                </a:cubicBezTo>
                <a:cubicBezTo>
                  <a:pt x="77" y="12"/>
                  <a:pt x="65" y="7"/>
                  <a:pt x="51" y="7"/>
                </a:cubicBezTo>
                <a:cubicBezTo>
                  <a:pt x="23" y="7"/>
                  <a:pt x="0" y="30"/>
                  <a:pt x="0" y="58"/>
                </a:cubicBezTo>
                <a:cubicBezTo>
                  <a:pt x="0" y="86"/>
                  <a:pt x="23" y="109"/>
                  <a:pt x="51" y="109"/>
                </a:cubicBezTo>
                <a:cubicBezTo>
                  <a:pt x="79" y="109"/>
                  <a:pt x="102" y="86"/>
                  <a:pt x="102" y="58"/>
                </a:cubicBezTo>
                <a:cubicBezTo>
                  <a:pt x="102" y="48"/>
                  <a:pt x="99" y="38"/>
                  <a:pt x="94" y="31"/>
                </a:cubicBezTo>
                <a:lnTo>
                  <a:pt x="112" y="8"/>
                </a:lnTo>
                <a:close/>
                <a:moveTo>
                  <a:pt x="95" y="58"/>
                </a:moveTo>
                <a:cubicBezTo>
                  <a:pt x="95" y="82"/>
                  <a:pt x="75" y="101"/>
                  <a:pt x="51" y="101"/>
                </a:cubicBezTo>
                <a:cubicBezTo>
                  <a:pt x="27" y="101"/>
                  <a:pt x="8" y="82"/>
                  <a:pt x="8" y="58"/>
                </a:cubicBezTo>
                <a:cubicBezTo>
                  <a:pt x="8" y="34"/>
                  <a:pt x="27" y="14"/>
                  <a:pt x="51" y="14"/>
                </a:cubicBezTo>
                <a:cubicBezTo>
                  <a:pt x="63" y="14"/>
                  <a:pt x="73" y="19"/>
                  <a:pt x="81" y="26"/>
                </a:cubicBezTo>
                <a:cubicBezTo>
                  <a:pt x="50" y="62"/>
                  <a:pt x="50" y="62"/>
                  <a:pt x="50" y="62"/>
                </a:cubicBezTo>
                <a:cubicBezTo>
                  <a:pt x="26" y="39"/>
                  <a:pt x="26" y="39"/>
                  <a:pt x="26" y="39"/>
                </a:cubicBezTo>
                <a:cubicBezTo>
                  <a:pt x="18" y="54"/>
                  <a:pt x="18" y="54"/>
                  <a:pt x="18" y="54"/>
                </a:cubicBezTo>
                <a:cubicBezTo>
                  <a:pt x="43" y="82"/>
                  <a:pt x="43" y="82"/>
                  <a:pt x="43" y="82"/>
                </a:cubicBezTo>
                <a:cubicBezTo>
                  <a:pt x="48" y="89"/>
                  <a:pt x="48" y="89"/>
                  <a:pt x="48" y="89"/>
                </a:cubicBezTo>
                <a:cubicBezTo>
                  <a:pt x="54" y="82"/>
                  <a:pt x="54" y="82"/>
                  <a:pt x="54" y="82"/>
                </a:cubicBezTo>
                <a:cubicBezTo>
                  <a:pt x="89" y="37"/>
                  <a:pt x="89" y="37"/>
                  <a:pt x="89" y="37"/>
                </a:cubicBezTo>
                <a:cubicBezTo>
                  <a:pt x="93" y="43"/>
                  <a:pt x="95" y="50"/>
                  <a:pt x="95" y="58"/>
                </a:cubicBezTo>
                <a:close/>
              </a:path>
            </a:pathLst>
          </a:custGeom>
          <a:solidFill>
            <a:schemeClr val="accent5"/>
          </a:solidFill>
          <a:ln>
            <a:noFill/>
          </a:ln>
        </p:spPr>
        <p:txBody>
          <a:bodyPr/>
          <a:lstStyle/>
          <a:p>
            <a:pPr>
              <a:defRPr/>
            </a:pPr>
            <a:endParaRPr lang="id-ID">
              <a:solidFill>
                <a:srgbClr val="000000"/>
              </a:solidFill>
              <a:latin typeface="Georgia"/>
            </a:endParaRPr>
          </a:p>
        </p:txBody>
      </p:sp>
      <p:sp>
        <p:nvSpPr>
          <p:cNvPr id="3" name="TextBox 2">
            <a:extLst>
              <a:ext uri="{FF2B5EF4-FFF2-40B4-BE49-F238E27FC236}">
                <a16:creationId xmlns:a16="http://schemas.microsoft.com/office/drawing/2014/main" id="{A663E194-250A-4111-80CA-B8EF19BD2C8B}"/>
              </a:ext>
            </a:extLst>
          </p:cNvPr>
          <p:cNvSpPr txBox="1"/>
          <p:nvPr/>
        </p:nvSpPr>
        <p:spPr>
          <a:xfrm>
            <a:off x="1841110" y="2824900"/>
            <a:ext cx="4402167" cy="235898"/>
          </a:xfrm>
          <a:prstGeom prst="rect">
            <a:avLst/>
          </a:prstGeom>
          <a:noFill/>
        </p:spPr>
        <p:txBody>
          <a:bodyPr wrap="none" rtlCol="0">
            <a:spAutoFit/>
          </a:bodyPr>
          <a:lstStyle/>
          <a:p>
            <a:r>
              <a:rPr lang="en-CA" sz="933" dirty="0">
                <a:latin typeface="Calibri" panose="020F0502020204030204" pitchFamily="34" charset="0"/>
                <a:cs typeface="Calibri" panose="020F0502020204030204" pitchFamily="34" charset="0"/>
              </a:rPr>
              <a:t>*Finger pricks are required if glucose readings do not match symptoms or expectations</a:t>
            </a:r>
          </a:p>
        </p:txBody>
      </p:sp>
    </p:spTree>
    <p:extLst>
      <p:ext uri="{BB962C8B-B14F-4D97-AF65-F5344CB8AC3E}">
        <p14:creationId xmlns:p14="http://schemas.microsoft.com/office/powerpoint/2010/main" val="329985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D95F-7A23-E442-835C-600945887954}"/>
              </a:ext>
            </a:extLst>
          </p:cNvPr>
          <p:cNvSpPr>
            <a:spLocks noGrp="1"/>
          </p:cNvSpPr>
          <p:nvPr>
            <p:ph type="title"/>
          </p:nvPr>
        </p:nvSpPr>
        <p:spPr/>
        <p:txBody>
          <a:bodyPr/>
          <a:lstStyle/>
          <a:p>
            <a:r>
              <a:rPr lang="en-US" dirty="0"/>
              <a:t>CHALLENGES OF MANAGEMENT DIABETES</a:t>
            </a:r>
          </a:p>
        </p:txBody>
      </p:sp>
      <p:sp>
        <p:nvSpPr>
          <p:cNvPr id="3" name="Content Placeholder 2">
            <a:extLst>
              <a:ext uri="{FF2B5EF4-FFF2-40B4-BE49-F238E27FC236}">
                <a16:creationId xmlns:a16="http://schemas.microsoft.com/office/drawing/2014/main" id="{428D7659-9CA2-384E-AD52-2CB27F508766}"/>
              </a:ext>
            </a:extLst>
          </p:cNvPr>
          <p:cNvSpPr>
            <a:spLocks noGrp="1"/>
          </p:cNvSpPr>
          <p:nvPr>
            <p:ph idx="1"/>
          </p:nvPr>
        </p:nvSpPr>
        <p:spPr/>
        <p:txBody>
          <a:bodyPr/>
          <a:lstStyle/>
          <a:p>
            <a:r>
              <a:rPr lang="en-US" dirty="0"/>
              <a:t>EXPECTATIONS for patients</a:t>
            </a:r>
          </a:p>
          <a:p>
            <a:r>
              <a:rPr lang="en-US" dirty="0"/>
              <a:t>UNDERSTANDING FLASH MONITORING VERSUS FINGERSTICK</a:t>
            </a:r>
          </a:p>
          <a:p>
            <a:r>
              <a:rPr lang="en-US" dirty="0"/>
              <a:t>UNDERSTANDING THAT NO 2 DAYS ARE THE SAME AND THAT SUGARS LIKE LIFE CHANGES FROM DAY TO DAY</a:t>
            </a:r>
          </a:p>
          <a:p>
            <a:r>
              <a:rPr lang="en-US" dirty="0"/>
              <a:t>FRUSTRATIONS ON BOTH MD AND PATIENT SIDE</a:t>
            </a:r>
          </a:p>
          <a:p>
            <a:r>
              <a:rPr lang="en-US" dirty="0"/>
              <a:t>MY MOTO; MY PATIENTS LIVE THE LIFE AND THE DOCTORS GETS TO SEE MANY DIFFERENT EXAMPLES; WE WORK TOGETHER AS A TEAM</a:t>
            </a:r>
          </a:p>
          <a:p>
            <a:pPr marL="0" indent="0">
              <a:buNone/>
            </a:pPr>
            <a:endParaRPr lang="en-US" dirty="0"/>
          </a:p>
          <a:p>
            <a:endParaRPr lang="en-US" dirty="0"/>
          </a:p>
        </p:txBody>
      </p:sp>
    </p:spTree>
    <p:extLst>
      <p:ext uri="{BB962C8B-B14F-4D97-AF65-F5344CB8AC3E}">
        <p14:creationId xmlns:p14="http://schemas.microsoft.com/office/powerpoint/2010/main" val="158101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AC9EA-BAFA-4E13-A96C-DDFDBA8056DB}"/>
              </a:ext>
            </a:extLst>
          </p:cNvPr>
          <p:cNvSpPr>
            <a:spLocks noGrp="1"/>
          </p:cNvSpPr>
          <p:nvPr>
            <p:ph type="title"/>
          </p:nvPr>
        </p:nvSpPr>
        <p:spPr/>
        <p:txBody>
          <a:bodyPr/>
          <a:lstStyle/>
          <a:p>
            <a:r>
              <a:rPr lang="en-CA" dirty="0"/>
              <a:t>Dr Kader’s perspective</a:t>
            </a:r>
          </a:p>
        </p:txBody>
      </p:sp>
      <p:sp>
        <p:nvSpPr>
          <p:cNvPr id="4" name="Content Placeholder 3">
            <a:extLst>
              <a:ext uri="{FF2B5EF4-FFF2-40B4-BE49-F238E27FC236}">
                <a16:creationId xmlns:a16="http://schemas.microsoft.com/office/drawing/2014/main" id="{1F03BE9F-1CEE-400A-9923-45AAFB24FC86}"/>
              </a:ext>
            </a:extLst>
          </p:cNvPr>
          <p:cNvSpPr>
            <a:spLocks noGrp="1"/>
          </p:cNvSpPr>
          <p:nvPr>
            <p:ph sz="half" idx="1"/>
          </p:nvPr>
        </p:nvSpPr>
        <p:spPr>
          <a:xfrm>
            <a:off x="474108" y="1344419"/>
            <a:ext cx="5303520" cy="4617720"/>
          </a:xfrm>
        </p:spPr>
        <p:txBody>
          <a:bodyPr/>
          <a:lstStyle/>
          <a:p>
            <a:pPr>
              <a:spcBef>
                <a:spcPts val="2400"/>
              </a:spcBef>
            </a:pPr>
            <a:r>
              <a:rPr lang="en-CA" sz="2133" dirty="0">
                <a:solidFill>
                  <a:srgbClr val="0070C0"/>
                </a:solidFill>
              </a:rPr>
              <a:t>TELEMEDICINE:</a:t>
            </a:r>
          </a:p>
          <a:p>
            <a:pPr marL="380990" indent="-380990">
              <a:spcBef>
                <a:spcPts val="2400"/>
              </a:spcBef>
            </a:pPr>
            <a:r>
              <a:rPr lang="en-CA" sz="2133" dirty="0">
                <a:solidFill>
                  <a:schemeClr val="tx1">
                    <a:lumMod val="65000"/>
                    <a:lumOff val="35000"/>
                  </a:schemeClr>
                </a:solidFill>
              </a:rPr>
              <a:t>Since march 2020</a:t>
            </a:r>
          </a:p>
          <a:p>
            <a:pPr marL="380990" indent="-380990">
              <a:spcBef>
                <a:spcPts val="2400"/>
              </a:spcBef>
            </a:pPr>
            <a:r>
              <a:rPr lang="en-CA" sz="2133" dirty="0">
                <a:solidFill>
                  <a:schemeClr val="tx1">
                    <a:lumMod val="65000"/>
                    <a:lumOff val="35000"/>
                  </a:schemeClr>
                </a:solidFill>
              </a:rPr>
              <a:t>is our new reality</a:t>
            </a:r>
          </a:p>
          <a:p>
            <a:pPr marL="380990" indent="-380990">
              <a:spcBef>
                <a:spcPts val="2400"/>
              </a:spcBef>
            </a:pPr>
            <a:r>
              <a:rPr lang="en-CA" sz="2133" dirty="0">
                <a:solidFill>
                  <a:schemeClr val="tx1">
                    <a:lumMod val="65000"/>
                    <a:lumOff val="35000"/>
                  </a:schemeClr>
                </a:solidFill>
              </a:rPr>
              <a:t>Libre view has been a game changer AND </a:t>
            </a:r>
          </a:p>
          <a:p>
            <a:pPr marL="380990" indent="-380990">
              <a:spcBef>
                <a:spcPts val="2400"/>
              </a:spcBef>
            </a:pPr>
            <a:r>
              <a:rPr lang="en-CA" sz="2133" dirty="0">
                <a:solidFill>
                  <a:schemeClr val="tx1">
                    <a:lumMod val="65000"/>
                    <a:lumOff val="35000"/>
                  </a:schemeClr>
                </a:solidFill>
              </a:rPr>
              <a:t>DEXCOM FOR TYPE 1 AND SOME TYPE 2</a:t>
            </a:r>
          </a:p>
          <a:p>
            <a:pPr marL="380990" indent="-380990">
              <a:spcBef>
                <a:spcPts val="2400"/>
              </a:spcBef>
            </a:pPr>
            <a:r>
              <a:rPr lang="en-CA" sz="2133" dirty="0">
                <a:solidFill>
                  <a:schemeClr val="tx1">
                    <a:lumMod val="65000"/>
                    <a:lumOff val="35000"/>
                  </a:schemeClr>
                </a:solidFill>
              </a:rPr>
              <a:t>Our patients can upload from home environment and can connect with us at any time</a:t>
            </a:r>
          </a:p>
          <a:p>
            <a:pPr marL="380990" indent="-380990">
              <a:spcBef>
                <a:spcPts val="2400"/>
              </a:spcBef>
            </a:pPr>
            <a:r>
              <a:rPr lang="en-CA" sz="2133" dirty="0">
                <a:solidFill>
                  <a:schemeClr val="tx1">
                    <a:lumMod val="65000"/>
                    <a:lumOff val="35000"/>
                  </a:schemeClr>
                </a:solidFill>
              </a:rPr>
              <a:t>At appointment we go over time in range</a:t>
            </a:r>
          </a:p>
        </p:txBody>
      </p:sp>
      <p:pic>
        <p:nvPicPr>
          <p:cNvPr id="8" name="Picture 7">
            <a:extLst>
              <a:ext uri="{FF2B5EF4-FFF2-40B4-BE49-F238E27FC236}">
                <a16:creationId xmlns:a16="http://schemas.microsoft.com/office/drawing/2014/main" id="{4EA65765-2C54-4F83-9B3A-B816C654E938}"/>
              </a:ext>
            </a:extLst>
          </p:cNvPr>
          <p:cNvPicPr>
            <a:picLocks noChangeAspect="1"/>
          </p:cNvPicPr>
          <p:nvPr/>
        </p:nvPicPr>
        <p:blipFill>
          <a:blip r:embed="rId2"/>
          <a:stretch>
            <a:fillRect/>
          </a:stretch>
        </p:blipFill>
        <p:spPr>
          <a:xfrm>
            <a:off x="6171533" y="1120685"/>
            <a:ext cx="5303520" cy="495488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87D1948C-F236-4B7C-A3F5-3EC1985D0A5A}"/>
              </a:ext>
            </a:extLst>
          </p:cNvPr>
          <p:cNvSpPr/>
          <p:nvPr/>
        </p:nvSpPr>
        <p:spPr>
          <a:xfrm>
            <a:off x="0" y="1"/>
            <a:ext cx="12192000" cy="8223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0" name="Title 2">
            <a:extLst>
              <a:ext uri="{FF2B5EF4-FFF2-40B4-BE49-F238E27FC236}">
                <a16:creationId xmlns:a16="http://schemas.microsoft.com/office/drawing/2014/main" id="{21811D69-7C1F-48B6-88BC-1E08B5ED6271}"/>
              </a:ext>
            </a:extLst>
          </p:cNvPr>
          <p:cNvSpPr txBox="1">
            <a:spLocks/>
          </p:cNvSpPr>
          <p:nvPr/>
        </p:nvSpPr>
        <p:spPr>
          <a:xfrm>
            <a:off x="580126" y="231516"/>
            <a:ext cx="10395005" cy="914400"/>
          </a:xfrm>
          <a:prstGeom prst="rect">
            <a:avLst/>
          </a:prstGeom>
        </p:spPr>
        <p:txBody>
          <a:bodyPr vert="horz" lIns="0" tIns="0" rIns="243840" bIns="60960" rtlCol="0" anchor="t" anchorCtr="0">
            <a:normAutofit/>
          </a:bodyPr>
          <a:lst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a:lstStyle>
          <a:p>
            <a:r>
              <a:rPr lang="en-CA" sz="3467">
                <a:solidFill>
                  <a:schemeClr val="bg1"/>
                </a:solidFill>
              </a:rPr>
              <a:t>Dr Kader’s clinical experience on telemedicine</a:t>
            </a:r>
            <a:endParaRPr lang="en-CA" sz="3467" dirty="0">
              <a:solidFill>
                <a:schemeClr val="bg1"/>
              </a:solidFill>
            </a:endParaRPr>
          </a:p>
        </p:txBody>
      </p:sp>
    </p:spTree>
    <p:extLst>
      <p:ext uri="{BB962C8B-B14F-4D97-AF65-F5344CB8AC3E}">
        <p14:creationId xmlns:p14="http://schemas.microsoft.com/office/powerpoint/2010/main" val="1755275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on the side of a tree&#10;&#10;Description automatically generated">
            <a:extLst>
              <a:ext uri="{FF2B5EF4-FFF2-40B4-BE49-F238E27FC236}">
                <a16:creationId xmlns:a16="http://schemas.microsoft.com/office/drawing/2014/main" id="{CE2262D5-8161-534D-8D89-21DCFE68A8D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008" r="6104"/>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08A009-5700-4018-AC96-23EC6438EB41}"/>
              </a:ext>
            </a:extLst>
          </p:cNvPr>
          <p:cNvSpPr>
            <a:spLocks noGrp="1"/>
          </p:cNvSpPr>
          <p:nvPr>
            <p:ph type="ctrTitle"/>
          </p:nvPr>
        </p:nvSpPr>
        <p:spPr>
          <a:xfrm>
            <a:off x="404553" y="3091928"/>
            <a:ext cx="9078562" cy="2387600"/>
          </a:xfrm>
        </p:spPr>
        <p:txBody>
          <a:bodyPr>
            <a:normAutofit/>
          </a:bodyPr>
          <a:lstStyle/>
          <a:p>
            <a:pPr algn="l"/>
            <a:r>
              <a:rPr lang="fr-CA" sz="6600"/>
              <a:t>Patient education</a:t>
            </a:r>
            <a:endParaRPr lang="en-CA" sz="6600"/>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7319DB4-2EE2-4B6A-898A-5B9F68981950}"/>
              </a:ext>
            </a:extLst>
          </p:cNvPr>
          <p:cNvSpPr>
            <a:spLocks noGrp="1"/>
          </p:cNvSpPr>
          <p:nvPr>
            <p:ph type="subTitle" idx="1"/>
          </p:nvPr>
        </p:nvSpPr>
        <p:spPr>
          <a:xfrm>
            <a:off x="404553" y="5624945"/>
            <a:ext cx="9078562" cy="592975"/>
          </a:xfrm>
        </p:spPr>
        <p:txBody>
          <a:bodyPr anchor="ctr">
            <a:normAutofit/>
          </a:bodyPr>
          <a:lstStyle/>
          <a:p>
            <a:pPr algn="l"/>
            <a:r>
              <a:rPr lang="fr-CA" dirty="0" err="1"/>
              <a:t>What</a:t>
            </a:r>
            <a:r>
              <a:rPr lang="fr-CA" dirty="0"/>
              <a:t> impacts glucose </a:t>
            </a:r>
            <a:r>
              <a:rPr lang="fr-CA" dirty="0" err="1"/>
              <a:t>levels</a:t>
            </a:r>
            <a:endParaRPr lang="en-CA"/>
          </a:p>
        </p:txBody>
      </p:sp>
      <p:sp>
        <p:nvSpPr>
          <p:cNvPr id="6" name="TextBox 5">
            <a:extLst>
              <a:ext uri="{FF2B5EF4-FFF2-40B4-BE49-F238E27FC236}">
                <a16:creationId xmlns:a16="http://schemas.microsoft.com/office/drawing/2014/main" id="{921D3AD4-3304-7141-85FE-FC354936DAFD}"/>
              </a:ext>
            </a:extLst>
          </p:cNvPr>
          <p:cNvSpPr txBox="1"/>
          <p:nvPr/>
        </p:nvSpPr>
        <p:spPr>
          <a:xfrm>
            <a:off x="10005185"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braintrainingtools.org/skills/wait-be-patient-the-storm-will-pass-the-spring-will-com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01365645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57FD845-80EA-8049-8446-52AE0BE22BD3}"/>
              </a:ext>
            </a:extLst>
          </p:cNvPr>
          <p:cNvSpPr/>
          <p:nvPr/>
        </p:nvSpPr>
        <p:spPr>
          <a:xfrm>
            <a:off x="2027239" y="1744219"/>
            <a:ext cx="8281987" cy="3772345"/>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FA4E83-079A-2F42-99D4-54392D8D1326}"/>
              </a:ext>
            </a:extLst>
          </p:cNvPr>
          <p:cNvSpPr>
            <a:spLocks noGrp="1"/>
          </p:cNvSpPr>
          <p:nvPr>
            <p:ph type="title"/>
          </p:nvPr>
        </p:nvSpPr>
        <p:spPr/>
        <p:txBody>
          <a:bodyPr/>
          <a:lstStyle/>
          <a:p>
            <a:r>
              <a:rPr lang="en-US" dirty="0"/>
              <a:t>How does food change your glucose? </a:t>
            </a:r>
          </a:p>
        </p:txBody>
      </p:sp>
      <p:sp>
        <p:nvSpPr>
          <p:cNvPr id="3" name="Date Placeholder 2">
            <a:extLst>
              <a:ext uri="{FF2B5EF4-FFF2-40B4-BE49-F238E27FC236}">
                <a16:creationId xmlns:a16="http://schemas.microsoft.com/office/drawing/2014/main" id="{3496718F-6DA8-F540-A735-1D52CEA07AB2}"/>
              </a:ext>
            </a:extLst>
          </p:cNvPr>
          <p:cNvSpPr>
            <a:spLocks noGrp="1"/>
          </p:cNvSpPr>
          <p:nvPr>
            <p:ph type="dt" sz="half" idx="10"/>
          </p:nvPr>
        </p:nvSpPr>
        <p:spPr/>
        <p:txBody>
          <a:bodyPr/>
          <a:lstStyle/>
          <a:p>
            <a:fld id="{236FC2FE-D9A6-AF48-AD77-930B68553FD2}" type="datetime4">
              <a:rPr lang="en-US" smtClean="0">
                <a:solidFill>
                  <a:srgbClr val="000000"/>
                </a:solidFill>
              </a:rPr>
              <a:t>November 28, 2020</a:t>
            </a:fld>
            <a:endParaRPr lang="en-US" dirty="0">
              <a:solidFill>
                <a:srgbClr val="000000"/>
              </a:solidFill>
            </a:endParaRPr>
          </a:p>
        </p:txBody>
      </p:sp>
      <p:sp>
        <p:nvSpPr>
          <p:cNvPr id="5" name="Slide Number Placeholder 4">
            <a:extLst>
              <a:ext uri="{FF2B5EF4-FFF2-40B4-BE49-F238E27FC236}">
                <a16:creationId xmlns:a16="http://schemas.microsoft.com/office/drawing/2014/main" id="{E37C2105-2073-1A43-A773-1CADC830A679}"/>
              </a:ext>
            </a:extLst>
          </p:cNvPr>
          <p:cNvSpPr>
            <a:spLocks noGrp="1"/>
          </p:cNvSpPr>
          <p:nvPr>
            <p:ph type="sldNum" sz="quarter" idx="12"/>
          </p:nvPr>
        </p:nvSpPr>
        <p:spPr/>
        <p:txBody>
          <a:bodyPr/>
          <a:lstStyle/>
          <a:p>
            <a:fld id="{A2885E78-1F86-4A3D-9EE1-B0103B1CEF15}" type="slidenum">
              <a:rPr lang="en-US" smtClean="0">
                <a:solidFill>
                  <a:srgbClr val="000000"/>
                </a:solidFill>
              </a:rPr>
              <a:pPr/>
              <a:t>14</a:t>
            </a:fld>
            <a:endParaRPr lang="en-US" dirty="0">
              <a:solidFill>
                <a:srgbClr val="000000"/>
              </a:solidFill>
            </a:endParaRPr>
          </a:p>
        </p:txBody>
      </p:sp>
      <p:sp>
        <p:nvSpPr>
          <p:cNvPr id="9" name="Rectangle 8">
            <a:extLst>
              <a:ext uri="{FF2B5EF4-FFF2-40B4-BE49-F238E27FC236}">
                <a16:creationId xmlns:a16="http://schemas.microsoft.com/office/drawing/2014/main" id="{89D9E7BE-54B4-E040-B3A7-299E0212C088}"/>
              </a:ext>
            </a:extLst>
          </p:cNvPr>
          <p:cNvSpPr/>
          <p:nvPr/>
        </p:nvSpPr>
        <p:spPr>
          <a:xfrm>
            <a:off x="6691224" y="2200684"/>
            <a:ext cx="3263544" cy="1656864"/>
          </a:xfrm>
          <a:prstGeom prst="rect">
            <a:avLst/>
          </a:prstGeom>
        </p:spPr>
        <p:txBody>
          <a:bodyPr wrap="square" lIns="0" tIns="0" rIns="0" bIns="0">
            <a:spAutoFit/>
          </a:bodyPr>
          <a:lstStyle/>
          <a:p>
            <a:pPr>
              <a:lnSpc>
                <a:spcPct val="90000"/>
              </a:lnSpc>
              <a:spcAft>
                <a:spcPts val="1200"/>
              </a:spcAft>
            </a:pPr>
            <a:r>
              <a:rPr lang="en-US" sz="3000" dirty="0">
                <a:solidFill>
                  <a:schemeClr val="accent3"/>
                </a:solidFill>
                <a:latin typeface="Calibri" panose="020F0502020204030204" pitchFamily="34" charset="0"/>
                <a:cs typeface="Calibri" panose="020F0502020204030204" pitchFamily="34" charset="0"/>
              </a:rPr>
              <a:t>Carbohydrates have the </a:t>
            </a:r>
            <a:r>
              <a:rPr lang="en-US" sz="3000" b="1" dirty="0">
                <a:solidFill>
                  <a:schemeClr val="accent3"/>
                </a:solidFill>
                <a:latin typeface="Calibri" panose="020F0502020204030204" pitchFamily="34" charset="0"/>
                <a:cs typeface="Calibri" panose="020F0502020204030204" pitchFamily="34" charset="0"/>
              </a:rPr>
              <a:t>biggest </a:t>
            </a:r>
            <a:r>
              <a:rPr lang="en-US" sz="3000" dirty="0">
                <a:solidFill>
                  <a:schemeClr val="accent3"/>
                </a:solidFill>
                <a:latin typeface="Calibri" panose="020F0502020204030204" pitchFamily="34" charset="0"/>
                <a:cs typeface="Calibri" panose="020F0502020204030204" pitchFamily="34" charset="0"/>
              </a:rPr>
              <a:t>impact on your readings</a:t>
            </a:r>
          </a:p>
          <a:p>
            <a:r>
              <a:rPr lang="en-US" sz="2500" baseline="30000" dirty="0">
                <a:solidFill>
                  <a:schemeClr val="tx1">
                    <a:lumMod val="50000"/>
                    <a:lumOff val="50000"/>
                  </a:schemeClr>
                </a:solidFill>
                <a:latin typeface="Calibri" panose="020F0502020204030204" pitchFamily="34" charset="0"/>
                <a:cs typeface="Calibri" panose="020F0502020204030204" pitchFamily="34" charset="0"/>
              </a:rPr>
              <a:t>Follow a healthy eating plan</a:t>
            </a:r>
          </a:p>
        </p:txBody>
      </p:sp>
      <p:sp>
        <p:nvSpPr>
          <p:cNvPr id="10" name="Freeform 9">
            <a:extLst>
              <a:ext uri="{FF2B5EF4-FFF2-40B4-BE49-F238E27FC236}">
                <a16:creationId xmlns:a16="http://schemas.microsoft.com/office/drawing/2014/main" id="{5DD1C10E-CC18-FD41-B764-DD9D0F8EFBC0}"/>
              </a:ext>
            </a:extLst>
          </p:cNvPr>
          <p:cNvSpPr/>
          <p:nvPr/>
        </p:nvSpPr>
        <p:spPr>
          <a:xfrm>
            <a:off x="4340352" y="2375154"/>
            <a:ext cx="2157984" cy="1234440"/>
          </a:xfrm>
          <a:custGeom>
            <a:avLst/>
            <a:gdLst>
              <a:gd name="connsiteX0" fmla="*/ 2157984 w 2157984"/>
              <a:gd name="connsiteY0" fmla="*/ 0 h 1234440"/>
              <a:gd name="connsiteX1" fmla="*/ 0 w 2157984"/>
              <a:gd name="connsiteY1" fmla="*/ 0 h 1234440"/>
              <a:gd name="connsiteX2" fmla="*/ 0 w 2157984"/>
              <a:gd name="connsiteY2" fmla="*/ 1234440 h 1234440"/>
              <a:gd name="connsiteX3" fmla="*/ 100584 w 2157984"/>
              <a:gd name="connsiteY3" fmla="*/ 1234440 h 1234440"/>
              <a:gd name="connsiteX4" fmla="*/ 100584 w 2157984"/>
              <a:gd name="connsiteY4" fmla="*/ 1234440 h 1234440"/>
              <a:gd name="connsiteX5" fmla="*/ 0 w 2157984"/>
              <a:gd name="connsiteY5" fmla="*/ 123444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984" h="1234440">
                <a:moveTo>
                  <a:pt x="2157984" y="0"/>
                </a:moveTo>
                <a:lnTo>
                  <a:pt x="0" y="0"/>
                </a:lnTo>
                <a:lnTo>
                  <a:pt x="0" y="1234440"/>
                </a:lnTo>
                <a:lnTo>
                  <a:pt x="100584" y="1234440"/>
                </a:lnTo>
                <a:lnTo>
                  <a:pt x="100584" y="1234440"/>
                </a:lnTo>
                <a:lnTo>
                  <a:pt x="0" y="1234440"/>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able, cup, food, small&#10;&#10;Description automatically generated">
            <a:extLst>
              <a:ext uri="{FF2B5EF4-FFF2-40B4-BE49-F238E27FC236}">
                <a16:creationId xmlns:a16="http://schemas.microsoft.com/office/drawing/2014/main" id="{20ABFC28-0E31-5E4C-A40B-DD40C424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211" y="3278671"/>
            <a:ext cx="3958520" cy="1835112"/>
          </a:xfrm>
          <a:prstGeom prst="rect">
            <a:avLst/>
          </a:prstGeom>
        </p:spPr>
      </p:pic>
    </p:spTree>
    <p:extLst>
      <p:ext uri="{BB962C8B-B14F-4D97-AF65-F5344CB8AC3E}">
        <p14:creationId xmlns:p14="http://schemas.microsoft.com/office/powerpoint/2010/main" val="893294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D1C-0C1E-F54A-ABE7-02BF28F2083A}"/>
              </a:ext>
            </a:extLst>
          </p:cNvPr>
          <p:cNvSpPr>
            <a:spLocks noGrp="1"/>
          </p:cNvSpPr>
          <p:nvPr>
            <p:ph type="title"/>
          </p:nvPr>
        </p:nvSpPr>
        <p:spPr/>
        <p:txBody>
          <a:bodyPr/>
          <a:lstStyle/>
          <a:p>
            <a:r>
              <a:rPr lang="en-US" dirty="0"/>
              <a:t>What changes your glucose readings? </a:t>
            </a:r>
          </a:p>
        </p:txBody>
      </p:sp>
      <p:sp>
        <p:nvSpPr>
          <p:cNvPr id="3" name="Date Placeholder 2">
            <a:extLst>
              <a:ext uri="{FF2B5EF4-FFF2-40B4-BE49-F238E27FC236}">
                <a16:creationId xmlns:a16="http://schemas.microsoft.com/office/drawing/2014/main" id="{84A59624-31A9-D243-A127-264AD3714B20}"/>
              </a:ext>
            </a:extLst>
          </p:cNvPr>
          <p:cNvSpPr>
            <a:spLocks noGrp="1"/>
          </p:cNvSpPr>
          <p:nvPr>
            <p:ph type="dt" sz="half" idx="10"/>
          </p:nvPr>
        </p:nvSpPr>
        <p:spPr/>
        <p:txBody>
          <a:bodyPr/>
          <a:lstStyle/>
          <a:p>
            <a:fld id="{236FC2FE-D9A6-AF48-AD77-930B68553FD2}" type="datetime4">
              <a:rPr lang="en-US" smtClean="0">
                <a:solidFill>
                  <a:srgbClr val="000000"/>
                </a:solidFill>
              </a:rPr>
              <a:t>November 28, 2020</a:t>
            </a:fld>
            <a:endParaRPr lang="en-US" dirty="0">
              <a:solidFill>
                <a:srgbClr val="000000"/>
              </a:solidFill>
            </a:endParaRPr>
          </a:p>
        </p:txBody>
      </p:sp>
      <p:sp>
        <p:nvSpPr>
          <p:cNvPr id="5" name="Slide Number Placeholder 4">
            <a:extLst>
              <a:ext uri="{FF2B5EF4-FFF2-40B4-BE49-F238E27FC236}">
                <a16:creationId xmlns:a16="http://schemas.microsoft.com/office/drawing/2014/main" id="{F5403F07-CDDC-7E48-97CF-0D3DE8CC86CE}"/>
              </a:ext>
            </a:extLst>
          </p:cNvPr>
          <p:cNvSpPr>
            <a:spLocks noGrp="1"/>
          </p:cNvSpPr>
          <p:nvPr>
            <p:ph type="sldNum" sz="quarter" idx="12"/>
          </p:nvPr>
        </p:nvSpPr>
        <p:spPr/>
        <p:txBody>
          <a:bodyPr/>
          <a:lstStyle/>
          <a:p>
            <a:fld id="{A2885E78-1F86-4A3D-9EE1-B0103B1CEF15}" type="slidenum">
              <a:rPr lang="en-US" smtClean="0">
                <a:solidFill>
                  <a:srgbClr val="000000"/>
                </a:solidFill>
              </a:rPr>
              <a:pPr/>
              <a:t>15</a:t>
            </a:fld>
            <a:endParaRPr lang="en-US" dirty="0">
              <a:solidFill>
                <a:srgbClr val="000000"/>
              </a:solidFill>
            </a:endParaRPr>
          </a:p>
        </p:txBody>
      </p:sp>
      <p:grpSp>
        <p:nvGrpSpPr>
          <p:cNvPr id="22" name="Group 21">
            <a:extLst>
              <a:ext uri="{FF2B5EF4-FFF2-40B4-BE49-F238E27FC236}">
                <a16:creationId xmlns:a16="http://schemas.microsoft.com/office/drawing/2014/main" id="{8C6C367B-1BB9-B944-B7C7-16D5F329C82E}"/>
              </a:ext>
            </a:extLst>
          </p:cNvPr>
          <p:cNvGrpSpPr/>
          <p:nvPr/>
        </p:nvGrpSpPr>
        <p:grpSpPr>
          <a:xfrm>
            <a:off x="2027238" y="1744220"/>
            <a:ext cx="8275002" cy="3772345"/>
            <a:chOff x="503238" y="886968"/>
            <a:chExt cx="8275002" cy="3477005"/>
          </a:xfrm>
        </p:grpSpPr>
        <p:sp>
          <p:nvSpPr>
            <p:cNvPr id="13" name="Rounded Rectangle 12">
              <a:extLst>
                <a:ext uri="{FF2B5EF4-FFF2-40B4-BE49-F238E27FC236}">
                  <a16:creationId xmlns:a16="http://schemas.microsoft.com/office/drawing/2014/main" id="{B96C1747-7ED9-BE44-81EA-0B13C6B56243}"/>
                </a:ext>
              </a:extLst>
            </p:cNvPr>
            <p:cNvSpPr/>
            <p:nvPr/>
          </p:nvSpPr>
          <p:spPr>
            <a:xfrm>
              <a:off x="503238" y="886968"/>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7CFD45EC-9A51-A342-9C97-E02A1455B7E9}"/>
                </a:ext>
              </a:extLst>
            </p:cNvPr>
            <p:cNvSpPr/>
            <p:nvPr/>
          </p:nvSpPr>
          <p:spPr>
            <a:xfrm>
              <a:off x="3301302" y="886968"/>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BC1D48CC-B2F2-6C4A-B5AF-B6D710FE7B64}"/>
                </a:ext>
              </a:extLst>
            </p:cNvPr>
            <p:cNvSpPr/>
            <p:nvPr/>
          </p:nvSpPr>
          <p:spPr>
            <a:xfrm>
              <a:off x="6099366" y="886968"/>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96973A8-FD06-5E4F-8297-E066EE8FD059}"/>
                </a:ext>
              </a:extLst>
            </p:cNvPr>
            <p:cNvSpPr/>
            <p:nvPr/>
          </p:nvSpPr>
          <p:spPr>
            <a:xfrm>
              <a:off x="503238" y="2679192"/>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E0D2E196-FA88-B44F-983C-A2E9323DCE7B}"/>
                </a:ext>
              </a:extLst>
            </p:cNvPr>
            <p:cNvSpPr/>
            <p:nvPr/>
          </p:nvSpPr>
          <p:spPr>
            <a:xfrm>
              <a:off x="3301302" y="2679192"/>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B3725FE7-AD9E-0B45-BD55-179DE3D18EEE}"/>
                </a:ext>
              </a:extLst>
            </p:cNvPr>
            <p:cNvSpPr/>
            <p:nvPr/>
          </p:nvSpPr>
          <p:spPr>
            <a:xfrm>
              <a:off x="6099366" y="2679192"/>
              <a:ext cx="2678874" cy="1684781"/>
            </a:xfrm>
            <a:prstGeom prst="roundRect">
              <a:avLst>
                <a:gd name="adj" fmla="val 70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descr="A picture containing table, cup, food, small&#10;&#10;Description automatically generated">
            <a:extLst>
              <a:ext uri="{FF2B5EF4-FFF2-40B4-BE49-F238E27FC236}">
                <a16:creationId xmlns:a16="http://schemas.microsoft.com/office/drawing/2014/main" id="{AFF79E1F-C0B3-3E44-8DAC-375FFFDCF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057" y="2387130"/>
            <a:ext cx="2078737" cy="963672"/>
          </a:xfrm>
          <a:prstGeom prst="rect">
            <a:avLst/>
          </a:prstGeom>
        </p:spPr>
      </p:pic>
      <p:sp>
        <p:nvSpPr>
          <p:cNvPr id="21" name="Round Same Side Corner Rectangle 20">
            <a:extLst>
              <a:ext uri="{FF2B5EF4-FFF2-40B4-BE49-F238E27FC236}">
                <a16:creationId xmlns:a16="http://schemas.microsoft.com/office/drawing/2014/main" id="{DA92AA72-4FC1-5B40-8F4E-0F485ECE5F7A}"/>
              </a:ext>
            </a:extLst>
          </p:cNvPr>
          <p:cNvSpPr/>
          <p:nvPr/>
        </p:nvSpPr>
        <p:spPr>
          <a:xfrm>
            <a:off x="2027238" y="1740807"/>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a:extLst>
              <a:ext uri="{FF2B5EF4-FFF2-40B4-BE49-F238E27FC236}">
                <a16:creationId xmlns:a16="http://schemas.microsoft.com/office/drawing/2014/main" id="{FF48D094-9472-1E41-A931-6214D11D45EE}"/>
              </a:ext>
            </a:extLst>
          </p:cNvPr>
          <p:cNvSpPr/>
          <p:nvPr/>
        </p:nvSpPr>
        <p:spPr>
          <a:xfrm>
            <a:off x="4825302" y="1740807"/>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 Same Side Corner Rectangle 23">
            <a:extLst>
              <a:ext uri="{FF2B5EF4-FFF2-40B4-BE49-F238E27FC236}">
                <a16:creationId xmlns:a16="http://schemas.microsoft.com/office/drawing/2014/main" id="{34B4040D-AD88-3D49-BFC9-087326DC1155}"/>
              </a:ext>
            </a:extLst>
          </p:cNvPr>
          <p:cNvSpPr/>
          <p:nvPr/>
        </p:nvSpPr>
        <p:spPr>
          <a:xfrm>
            <a:off x="7632510" y="1740807"/>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 Same Side Corner Rectangle 24">
            <a:extLst>
              <a:ext uri="{FF2B5EF4-FFF2-40B4-BE49-F238E27FC236}">
                <a16:creationId xmlns:a16="http://schemas.microsoft.com/office/drawing/2014/main" id="{CBCA9D22-C0F3-2A48-800A-A8B65BF5678E}"/>
              </a:ext>
            </a:extLst>
          </p:cNvPr>
          <p:cNvSpPr/>
          <p:nvPr/>
        </p:nvSpPr>
        <p:spPr>
          <a:xfrm>
            <a:off x="2027238" y="3688479"/>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 Same Side Corner Rectangle 25">
            <a:extLst>
              <a:ext uri="{FF2B5EF4-FFF2-40B4-BE49-F238E27FC236}">
                <a16:creationId xmlns:a16="http://schemas.microsoft.com/office/drawing/2014/main" id="{4C1EB37D-3412-7C43-8846-FF248DC59547}"/>
              </a:ext>
            </a:extLst>
          </p:cNvPr>
          <p:cNvSpPr/>
          <p:nvPr/>
        </p:nvSpPr>
        <p:spPr>
          <a:xfrm>
            <a:off x="4825302" y="3688479"/>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 Same Side Corner Rectangle 26">
            <a:extLst>
              <a:ext uri="{FF2B5EF4-FFF2-40B4-BE49-F238E27FC236}">
                <a16:creationId xmlns:a16="http://schemas.microsoft.com/office/drawing/2014/main" id="{7BB6A466-FE80-5845-9F1A-42FBB28D3EC1}"/>
              </a:ext>
            </a:extLst>
          </p:cNvPr>
          <p:cNvSpPr/>
          <p:nvPr/>
        </p:nvSpPr>
        <p:spPr>
          <a:xfrm>
            <a:off x="7632510" y="3688479"/>
            <a:ext cx="2678874" cy="406263"/>
          </a:xfrm>
          <a:prstGeom prst="round2SameRect">
            <a:avLst>
              <a:gd name="adj1" fmla="val 26397"/>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1B7EA91-FBED-2E47-AB7E-9BDDFC421012}"/>
              </a:ext>
            </a:extLst>
          </p:cNvPr>
          <p:cNvSpPr/>
          <p:nvPr/>
        </p:nvSpPr>
        <p:spPr>
          <a:xfrm>
            <a:off x="2027238" y="1828521"/>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Food</a:t>
            </a:r>
            <a:endParaRPr lang="en-US" sz="1500" b="1" baseline="30000" dirty="0">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E1C0E89B-1F73-E644-89EA-5120EAD97B5B}"/>
              </a:ext>
            </a:extLst>
          </p:cNvPr>
          <p:cNvSpPr/>
          <p:nvPr/>
        </p:nvSpPr>
        <p:spPr>
          <a:xfrm>
            <a:off x="4843590" y="1828521"/>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Activities</a:t>
            </a:r>
          </a:p>
        </p:txBody>
      </p:sp>
      <p:sp>
        <p:nvSpPr>
          <p:cNvPr id="31" name="Rectangle 30">
            <a:extLst>
              <a:ext uri="{FF2B5EF4-FFF2-40B4-BE49-F238E27FC236}">
                <a16:creationId xmlns:a16="http://schemas.microsoft.com/office/drawing/2014/main" id="{D38C2E47-3B0D-B449-B0B6-5AEF2EBD5EFB}"/>
              </a:ext>
            </a:extLst>
          </p:cNvPr>
          <p:cNvSpPr/>
          <p:nvPr/>
        </p:nvSpPr>
        <p:spPr>
          <a:xfrm>
            <a:off x="7639495" y="1828521"/>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Medication</a:t>
            </a:r>
          </a:p>
        </p:txBody>
      </p:sp>
      <p:sp>
        <p:nvSpPr>
          <p:cNvPr id="32" name="Rectangle 31">
            <a:extLst>
              <a:ext uri="{FF2B5EF4-FFF2-40B4-BE49-F238E27FC236}">
                <a16:creationId xmlns:a16="http://schemas.microsoft.com/office/drawing/2014/main" id="{DE29B8C9-F845-9548-BE8A-2C1C16944B25}"/>
              </a:ext>
            </a:extLst>
          </p:cNvPr>
          <p:cNvSpPr/>
          <p:nvPr/>
        </p:nvSpPr>
        <p:spPr>
          <a:xfrm>
            <a:off x="2027238" y="3785337"/>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Illness</a:t>
            </a:r>
          </a:p>
        </p:txBody>
      </p:sp>
      <p:sp>
        <p:nvSpPr>
          <p:cNvPr id="33" name="Rectangle 32">
            <a:extLst>
              <a:ext uri="{FF2B5EF4-FFF2-40B4-BE49-F238E27FC236}">
                <a16:creationId xmlns:a16="http://schemas.microsoft.com/office/drawing/2014/main" id="{99E47832-9973-3547-BFFF-181CAEAF4FF1}"/>
              </a:ext>
            </a:extLst>
          </p:cNvPr>
          <p:cNvSpPr/>
          <p:nvPr/>
        </p:nvSpPr>
        <p:spPr>
          <a:xfrm>
            <a:off x="4843590" y="3785337"/>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Stress</a:t>
            </a:r>
          </a:p>
        </p:txBody>
      </p:sp>
      <p:sp>
        <p:nvSpPr>
          <p:cNvPr id="34" name="Rectangle 33">
            <a:extLst>
              <a:ext uri="{FF2B5EF4-FFF2-40B4-BE49-F238E27FC236}">
                <a16:creationId xmlns:a16="http://schemas.microsoft.com/office/drawing/2014/main" id="{09FC06AD-44BA-AF4C-B082-10EF253A773B}"/>
              </a:ext>
            </a:extLst>
          </p:cNvPr>
          <p:cNvSpPr/>
          <p:nvPr/>
        </p:nvSpPr>
        <p:spPr>
          <a:xfrm>
            <a:off x="7639495" y="3785337"/>
            <a:ext cx="2669730" cy="230832"/>
          </a:xfrm>
          <a:prstGeom prst="rect">
            <a:avLst/>
          </a:prstGeom>
        </p:spPr>
        <p:txBody>
          <a:bodyPr wrap="square" lIns="0" tIns="0" rIns="0" bIns="0">
            <a:spAutoFit/>
          </a:bodyPr>
          <a:lstStyle/>
          <a:p>
            <a:pPr algn="ctr"/>
            <a:r>
              <a:rPr lang="en-US" sz="1500" b="1" dirty="0">
                <a:solidFill>
                  <a:schemeClr val="bg1"/>
                </a:solidFill>
                <a:latin typeface="Calibri" panose="020F0502020204030204" pitchFamily="34" charset="0"/>
                <a:cs typeface="Calibri" panose="020F0502020204030204" pitchFamily="34" charset="0"/>
              </a:rPr>
              <a:t>Alcohol</a:t>
            </a:r>
          </a:p>
        </p:txBody>
      </p:sp>
      <p:pic>
        <p:nvPicPr>
          <p:cNvPr id="35" name="Picture 34">
            <a:extLst>
              <a:ext uri="{FF2B5EF4-FFF2-40B4-BE49-F238E27FC236}">
                <a16:creationId xmlns:a16="http://schemas.microsoft.com/office/drawing/2014/main" id="{2998483F-15BF-4C4E-AA90-6C7795FD5259}"/>
              </a:ext>
            </a:extLst>
          </p:cNvPr>
          <p:cNvPicPr>
            <a:picLocks noChangeAspect="1"/>
          </p:cNvPicPr>
          <p:nvPr/>
        </p:nvPicPr>
        <p:blipFill>
          <a:blip r:embed="rId4"/>
          <a:srcRect/>
          <a:stretch/>
        </p:blipFill>
        <p:spPr>
          <a:xfrm>
            <a:off x="5691572" y="2312959"/>
            <a:ext cx="1087180" cy="1121150"/>
          </a:xfrm>
          <a:prstGeom prst="rect">
            <a:avLst/>
          </a:prstGeom>
        </p:spPr>
      </p:pic>
      <p:pic>
        <p:nvPicPr>
          <p:cNvPr id="36" name="Picture 35">
            <a:extLst>
              <a:ext uri="{FF2B5EF4-FFF2-40B4-BE49-F238E27FC236}">
                <a16:creationId xmlns:a16="http://schemas.microsoft.com/office/drawing/2014/main" id="{D60ABDBE-E38F-0245-A39D-E376ACFD1DD8}"/>
              </a:ext>
            </a:extLst>
          </p:cNvPr>
          <p:cNvPicPr>
            <a:picLocks noChangeAspect="1"/>
          </p:cNvPicPr>
          <p:nvPr/>
        </p:nvPicPr>
        <p:blipFill>
          <a:blip r:embed="rId5"/>
          <a:srcRect/>
          <a:stretch/>
        </p:blipFill>
        <p:spPr>
          <a:xfrm>
            <a:off x="8617493" y="2263468"/>
            <a:ext cx="693351" cy="1202666"/>
          </a:xfrm>
          <a:prstGeom prst="rect">
            <a:avLst/>
          </a:prstGeom>
        </p:spPr>
      </p:pic>
      <p:pic>
        <p:nvPicPr>
          <p:cNvPr id="37" name="Picture 36" descr="A close up of a logo&#10;&#10;Description automatically generated">
            <a:extLst>
              <a:ext uri="{FF2B5EF4-FFF2-40B4-BE49-F238E27FC236}">
                <a16:creationId xmlns:a16="http://schemas.microsoft.com/office/drawing/2014/main" id="{5CE4721F-83E4-6349-A26B-0FD0AE5F9332}"/>
              </a:ext>
            </a:extLst>
          </p:cNvPr>
          <p:cNvPicPr>
            <a:picLocks noChangeAspect="1"/>
          </p:cNvPicPr>
          <p:nvPr/>
        </p:nvPicPr>
        <p:blipFill>
          <a:blip r:embed="rId6"/>
          <a:stretch>
            <a:fillRect/>
          </a:stretch>
        </p:blipFill>
        <p:spPr>
          <a:xfrm>
            <a:off x="2828924" y="4266536"/>
            <a:ext cx="1114806" cy="1114806"/>
          </a:xfrm>
          <a:prstGeom prst="rect">
            <a:avLst/>
          </a:prstGeom>
        </p:spPr>
      </p:pic>
      <p:pic>
        <p:nvPicPr>
          <p:cNvPr id="38" name="Picture 37" descr="A close up of a logo&#10;&#10;Description automatically generated">
            <a:extLst>
              <a:ext uri="{FF2B5EF4-FFF2-40B4-BE49-F238E27FC236}">
                <a16:creationId xmlns:a16="http://schemas.microsoft.com/office/drawing/2014/main" id="{EA95B4A5-7758-4141-87C1-698C636505BE}"/>
              </a:ext>
            </a:extLst>
          </p:cNvPr>
          <p:cNvPicPr>
            <a:picLocks noChangeAspect="1"/>
          </p:cNvPicPr>
          <p:nvPr/>
        </p:nvPicPr>
        <p:blipFill rotWithShape="1">
          <a:blip r:embed="rId7"/>
          <a:srcRect b="24529"/>
          <a:stretch/>
        </p:blipFill>
        <p:spPr>
          <a:xfrm>
            <a:off x="5410072" y="4262124"/>
            <a:ext cx="1691768" cy="1485547"/>
          </a:xfrm>
          <a:prstGeom prst="rect">
            <a:avLst/>
          </a:prstGeom>
        </p:spPr>
      </p:pic>
      <p:pic>
        <p:nvPicPr>
          <p:cNvPr id="39" name="Picture 38" descr="A close up of a glass&#10;&#10;Description automatically generated">
            <a:extLst>
              <a:ext uri="{FF2B5EF4-FFF2-40B4-BE49-F238E27FC236}">
                <a16:creationId xmlns:a16="http://schemas.microsoft.com/office/drawing/2014/main" id="{BBA288CF-B24F-7742-92E2-46590631DE6E}"/>
              </a:ext>
            </a:extLst>
          </p:cNvPr>
          <p:cNvPicPr>
            <a:picLocks noChangeAspect="1"/>
          </p:cNvPicPr>
          <p:nvPr/>
        </p:nvPicPr>
        <p:blipFill>
          <a:blip r:embed="rId8"/>
          <a:stretch>
            <a:fillRect/>
          </a:stretch>
        </p:blipFill>
        <p:spPr>
          <a:xfrm>
            <a:off x="8548407" y="4226120"/>
            <a:ext cx="941248" cy="1195641"/>
          </a:xfrm>
          <a:prstGeom prst="rect">
            <a:avLst/>
          </a:prstGeom>
        </p:spPr>
      </p:pic>
    </p:spTree>
    <p:extLst>
      <p:ext uri="{BB962C8B-B14F-4D97-AF65-F5344CB8AC3E}">
        <p14:creationId xmlns:p14="http://schemas.microsoft.com/office/powerpoint/2010/main" val="206927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65F3-F037-624A-B0F7-99DDE7AF09B8}"/>
              </a:ext>
            </a:extLst>
          </p:cNvPr>
          <p:cNvSpPr>
            <a:spLocks noGrp="1"/>
          </p:cNvSpPr>
          <p:nvPr>
            <p:ph type="title"/>
          </p:nvPr>
        </p:nvSpPr>
        <p:spPr/>
        <p:txBody>
          <a:bodyPr>
            <a:normAutofit/>
          </a:bodyPr>
          <a:lstStyle/>
          <a:p>
            <a:r>
              <a:rPr lang="en-US" dirty="0"/>
              <a:t>Let’s take a look at how different breakfast foods can change your glucose</a:t>
            </a:r>
          </a:p>
        </p:txBody>
      </p:sp>
      <p:sp>
        <p:nvSpPr>
          <p:cNvPr id="3" name="Date Placeholder 2">
            <a:extLst>
              <a:ext uri="{FF2B5EF4-FFF2-40B4-BE49-F238E27FC236}">
                <a16:creationId xmlns:a16="http://schemas.microsoft.com/office/drawing/2014/main" id="{361366BB-9B83-2B48-8DAD-AE9F0DC95A31}"/>
              </a:ext>
            </a:extLst>
          </p:cNvPr>
          <p:cNvSpPr>
            <a:spLocks noGrp="1"/>
          </p:cNvSpPr>
          <p:nvPr>
            <p:ph type="dt" sz="half" idx="10"/>
          </p:nvPr>
        </p:nvSpPr>
        <p:spPr/>
        <p:txBody>
          <a:bodyPr/>
          <a:lstStyle/>
          <a:p>
            <a:fld id="{236FC2FE-D9A6-AF48-AD77-930B68553FD2}" type="datetime4">
              <a:rPr lang="en-US" smtClean="0">
                <a:solidFill>
                  <a:srgbClr val="000000"/>
                </a:solidFill>
              </a:rPr>
              <a:t>November 28, 2020</a:t>
            </a:fld>
            <a:endParaRPr lang="en-US" dirty="0">
              <a:solidFill>
                <a:srgbClr val="000000"/>
              </a:solidFill>
            </a:endParaRPr>
          </a:p>
        </p:txBody>
      </p:sp>
      <p:sp>
        <p:nvSpPr>
          <p:cNvPr id="5" name="Slide Number Placeholder 4">
            <a:extLst>
              <a:ext uri="{FF2B5EF4-FFF2-40B4-BE49-F238E27FC236}">
                <a16:creationId xmlns:a16="http://schemas.microsoft.com/office/drawing/2014/main" id="{AD973BF9-3D99-304D-A88F-F00EA7AE95D7}"/>
              </a:ext>
            </a:extLst>
          </p:cNvPr>
          <p:cNvSpPr>
            <a:spLocks noGrp="1"/>
          </p:cNvSpPr>
          <p:nvPr>
            <p:ph type="sldNum" sz="quarter" idx="12"/>
          </p:nvPr>
        </p:nvSpPr>
        <p:spPr/>
        <p:txBody>
          <a:bodyPr/>
          <a:lstStyle/>
          <a:p>
            <a:fld id="{A2885E78-1F86-4A3D-9EE1-B0103B1CEF15}" type="slidenum">
              <a:rPr lang="en-US" smtClean="0">
                <a:solidFill>
                  <a:srgbClr val="000000"/>
                </a:solidFill>
              </a:rPr>
              <a:pPr/>
              <a:t>16</a:t>
            </a:fld>
            <a:endParaRPr lang="en-US" dirty="0">
              <a:solidFill>
                <a:srgbClr val="000000"/>
              </a:solidFill>
            </a:endParaRPr>
          </a:p>
        </p:txBody>
      </p:sp>
      <p:grpSp>
        <p:nvGrpSpPr>
          <p:cNvPr id="55" name="Group 54">
            <a:extLst>
              <a:ext uri="{FF2B5EF4-FFF2-40B4-BE49-F238E27FC236}">
                <a16:creationId xmlns:a16="http://schemas.microsoft.com/office/drawing/2014/main" id="{E65AAB57-47C6-1944-A8A5-73BFBFAAB6AD}"/>
              </a:ext>
            </a:extLst>
          </p:cNvPr>
          <p:cNvGrpSpPr/>
          <p:nvPr/>
        </p:nvGrpSpPr>
        <p:grpSpPr>
          <a:xfrm>
            <a:off x="7405179" y="2003757"/>
            <a:ext cx="2918624" cy="3626163"/>
            <a:chOff x="5881178" y="1146505"/>
            <a:chExt cx="2918624" cy="3626163"/>
          </a:xfrm>
        </p:grpSpPr>
        <p:grpSp>
          <p:nvGrpSpPr>
            <p:cNvPr id="42" name="Group 41">
              <a:extLst>
                <a:ext uri="{FF2B5EF4-FFF2-40B4-BE49-F238E27FC236}">
                  <a16:creationId xmlns:a16="http://schemas.microsoft.com/office/drawing/2014/main" id="{A553FC4C-7E81-9245-ACB2-562873970F14}"/>
                </a:ext>
              </a:extLst>
            </p:cNvPr>
            <p:cNvGrpSpPr/>
            <p:nvPr/>
          </p:nvGrpSpPr>
          <p:grpSpPr>
            <a:xfrm>
              <a:off x="7674525" y="1349033"/>
              <a:ext cx="1125276" cy="883585"/>
              <a:chOff x="7674525" y="1500975"/>
              <a:chExt cx="1125276" cy="883585"/>
            </a:xfrm>
          </p:grpSpPr>
          <p:sp>
            <p:nvSpPr>
              <p:cNvPr id="24" name="Round Same Side Corner Rectangle 23">
                <a:extLst>
                  <a:ext uri="{FF2B5EF4-FFF2-40B4-BE49-F238E27FC236}">
                    <a16:creationId xmlns:a16="http://schemas.microsoft.com/office/drawing/2014/main" id="{1208399A-E759-0C4B-82B8-E41D7CE87252}"/>
                  </a:ext>
                </a:extLst>
              </p:cNvPr>
              <p:cNvSpPr/>
              <p:nvPr/>
            </p:nvSpPr>
            <p:spPr>
              <a:xfrm rot="5400000">
                <a:off x="7795370" y="1380130"/>
                <a:ext cx="883585" cy="1125276"/>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26" name="Rectangle 25">
                <a:extLst>
                  <a:ext uri="{FF2B5EF4-FFF2-40B4-BE49-F238E27FC236}">
                    <a16:creationId xmlns:a16="http://schemas.microsoft.com/office/drawing/2014/main" id="{4CB87143-7DAE-5B4C-BFC0-54B4E94E769E}"/>
                  </a:ext>
                </a:extLst>
              </p:cNvPr>
              <p:cNvSpPr/>
              <p:nvPr/>
            </p:nvSpPr>
            <p:spPr>
              <a:xfrm>
                <a:off x="7808701" y="1788879"/>
                <a:ext cx="991100" cy="307777"/>
              </a:xfrm>
              <a:prstGeom prst="rect">
                <a:avLst/>
              </a:prstGeom>
            </p:spPr>
            <p:txBody>
              <a:bodyPr wrap="square" lIns="0" tIns="0" rIns="0" bIns="0">
                <a:spAutoFit/>
              </a:bodyPr>
              <a:lstStyle/>
              <a:p>
                <a:r>
                  <a:rPr lang="en-US" sz="1000" dirty="0">
                    <a:solidFill>
                      <a:schemeClr val="bg1"/>
                    </a:solidFill>
                    <a:latin typeface="Calibri" panose="020F0502020204030204" pitchFamily="34" charset="0"/>
                    <a:cs typeface="Calibri" panose="020F0502020204030204" pitchFamily="34" charset="0"/>
                  </a:rPr>
                  <a:t>FEWER CARBOHYDRATES</a:t>
                </a:r>
              </a:p>
            </p:txBody>
          </p:sp>
        </p:grpSp>
        <p:pic>
          <p:nvPicPr>
            <p:cNvPr id="27" name="Picture 26" descr="A screenshot of a cell phone&#10;&#10;Description automatically generated">
              <a:extLst>
                <a:ext uri="{FF2B5EF4-FFF2-40B4-BE49-F238E27FC236}">
                  <a16:creationId xmlns:a16="http://schemas.microsoft.com/office/drawing/2014/main" id="{94C309FC-F195-FB44-BE35-98B40D78FCBE}"/>
                </a:ext>
              </a:extLst>
            </p:cNvPr>
            <p:cNvPicPr>
              <a:picLocks noChangeAspect="1"/>
            </p:cNvPicPr>
            <p:nvPr/>
          </p:nvPicPr>
          <p:blipFill>
            <a:blip r:embed="rId3"/>
            <a:stretch>
              <a:fillRect/>
            </a:stretch>
          </p:blipFill>
          <p:spPr>
            <a:xfrm>
              <a:off x="5881178" y="1146505"/>
              <a:ext cx="2060708" cy="3626163"/>
            </a:xfrm>
            <a:prstGeom prst="rect">
              <a:avLst/>
            </a:prstGeom>
          </p:spPr>
        </p:pic>
        <p:pic>
          <p:nvPicPr>
            <p:cNvPr id="28" name="Picture 27" descr="A picture containing food, plate&#10;&#10;Description automatically generated">
              <a:extLst>
                <a:ext uri="{FF2B5EF4-FFF2-40B4-BE49-F238E27FC236}">
                  <a16:creationId xmlns:a16="http://schemas.microsoft.com/office/drawing/2014/main" id="{44CFE5D7-C67C-1C4E-9A41-74D1259ED24B}"/>
                </a:ext>
              </a:extLst>
            </p:cNvPr>
            <p:cNvPicPr>
              <a:picLocks noChangeAspect="1"/>
            </p:cNvPicPr>
            <p:nvPr/>
          </p:nvPicPr>
          <p:blipFill>
            <a:blip r:embed="rId4"/>
            <a:stretch>
              <a:fillRect/>
            </a:stretch>
          </p:blipFill>
          <p:spPr>
            <a:xfrm>
              <a:off x="7461939" y="3878465"/>
              <a:ext cx="1337863" cy="801082"/>
            </a:xfrm>
            <a:prstGeom prst="rect">
              <a:avLst/>
            </a:prstGeom>
          </p:spPr>
        </p:pic>
      </p:grpSp>
      <p:grpSp>
        <p:nvGrpSpPr>
          <p:cNvPr id="54" name="Group 53">
            <a:extLst>
              <a:ext uri="{FF2B5EF4-FFF2-40B4-BE49-F238E27FC236}">
                <a16:creationId xmlns:a16="http://schemas.microsoft.com/office/drawing/2014/main" id="{6E9B9E86-624A-EA4D-AECA-BFA72E459A93}"/>
              </a:ext>
            </a:extLst>
          </p:cNvPr>
          <p:cNvGrpSpPr/>
          <p:nvPr/>
        </p:nvGrpSpPr>
        <p:grpSpPr>
          <a:xfrm>
            <a:off x="4573832" y="2003757"/>
            <a:ext cx="2924473" cy="3626163"/>
            <a:chOff x="3049830" y="1146505"/>
            <a:chExt cx="2924473" cy="3626163"/>
          </a:xfrm>
        </p:grpSpPr>
        <p:grpSp>
          <p:nvGrpSpPr>
            <p:cNvPr id="43" name="Group 42">
              <a:extLst>
                <a:ext uri="{FF2B5EF4-FFF2-40B4-BE49-F238E27FC236}">
                  <a16:creationId xmlns:a16="http://schemas.microsoft.com/office/drawing/2014/main" id="{B0FA9525-E274-5748-B313-DCE385699CC6}"/>
                </a:ext>
              </a:extLst>
            </p:cNvPr>
            <p:cNvGrpSpPr/>
            <p:nvPr/>
          </p:nvGrpSpPr>
          <p:grpSpPr>
            <a:xfrm>
              <a:off x="4849029" y="1349033"/>
              <a:ext cx="1125274" cy="883585"/>
              <a:chOff x="7674527" y="1500975"/>
              <a:chExt cx="1125274" cy="883585"/>
            </a:xfrm>
          </p:grpSpPr>
          <p:sp>
            <p:nvSpPr>
              <p:cNvPr id="44" name="Round Same Side Corner Rectangle 43">
                <a:extLst>
                  <a:ext uri="{FF2B5EF4-FFF2-40B4-BE49-F238E27FC236}">
                    <a16:creationId xmlns:a16="http://schemas.microsoft.com/office/drawing/2014/main" id="{C74BFC88-286A-1849-9C8E-D26DBD1C0CD8}"/>
                  </a:ext>
                </a:extLst>
              </p:cNvPr>
              <p:cNvSpPr/>
              <p:nvPr/>
            </p:nvSpPr>
            <p:spPr>
              <a:xfrm rot="5400000">
                <a:off x="7795371" y="1380131"/>
                <a:ext cx="883585" cy="1125274"/>
              </a:xfrm>
              <a:prstGeom prst="round2Same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45" name="Rectangle 44">
                <a:extLst>
                  <a:ext uri="{FF2B5EF4-FFF2-40B4-BE49-F238E27FC236}">
                    <a16:creationId xmlns:a16="http://schemas.microsoft.com/office/drawing/2014/main" id="{34060B9F-7CA0-2A49-A3F4-1BCBEC559535}"/>
                  </a:ext>
                </a:extLst>
              </p:cNvPr>
              <p:cNvSpPr/>
              <p:nvPr/>
            </p:nvSpPr>
            <p:spPr>
              <a:xfrm>
                <a:off x="7808701" y="1788879"/>
                <a:ext cx="991100" cy="307777"/>
              </a:xfrm>
              <a:prstGeom prst="rect">
                <a:avLst/>
              </a:prstGeom>
            </p:spPr>
            <p:txBody>
              <a:bodyPr wrap="square" lIns="0" tIns="0" rIns="0" bIns="0">
                <a:spAutoFit/>
              </a:bodyPr>
              <a:lstStyle/>
              <a:p>
                <a:r>
                  <a:rPr lang="en-US" sz="1000" dirty="0">
                    <a:solidFill>
                      <a:schemeClr val="bg1"/>
                    </a:solidFill>
                    <a:latin typeface="Calibri" panose="020F0502020204030204" pitchFamily="34" charset="0"/>
                    <a:cs typeface="Calibri" panose="020F0502020204030204" pitchFamily="34" charset="0"/>
                  </a:rPr>
                  <a:t>MORE CARBOHYDRATES</a:t>
                </a:r>
              </a:p>
            </p:txBody>
          </p:sp>
        </p:grpSp>
        <p:pic>
          <p:nvPicPr>
            <p:cNvPr id="46" name="Picture 45" descr="A screenshot of a cell phone&#10;&#10;Description automatically generated">
              <a:extLst>
                <a:ext uri="{FF2B5EF4-FFF2-40B4-BE49-F238E27FC236}">
                  <a16:creationId xmlns:a16="http://schemas.microsoft.com/office/drawing/2014/main" id="{30BDB32D-D19A-AA42-87B1-9C33A18A61C9}"/>
                </a:ext>
              </a:extLst>
            </p:cNvPr>
            <p:cNvPicPr>
              <a:picLocks noChangeAspect="1"/>
            </p:cNvPicPr>
            <p:nvPr/>
          </p:nvPicPr>
          <p:blipFill>
            <a:blip r:embed="rId5"/>
            <a:stretch>
              <a:fillRect/>
            </a:stretch>
          </p:blipFill>
          <p:spPr>
            <a:xfrm>
              <a:off x="3049830" y="1146505"/>
              <a:ext cx="2060708" cy="3626163"/>
            </a:xfrm>
            <a:prstGeom prst="rect">
              <a:avLst/>
            </a:prstGeom>
          </p:spPr>
        </p:pic>
        <p:pic>
          <p:nvPicPr>
            <p:cNvPr id="47" name="Picture 46" descr="A picture containing table, food, room&#10;&#10;Description automatically generated">
              <a:extLst>
                <a:ext uri="{FF2B5EF4-FFF2-40B4-BE49-F238E27FC236}">
                  <a16:creationId xmlns:a16="http://schemas.microsoft.com/office/drawing/2014/main" id="{647CE79A-EEA5-C64F-AF21-169177E9854D}"/>
                </a:ext>
              </a:extLst>
            </p:cNvPr>
            <p:cNvPicPr>
              <a:picLocks noChangeAspect="1"/>
            </p:cNvPicPr>
            <p:nvPr/>
          </p:nvPicPr>
          <p:blipFill>
            <a:blip r:embed="rId6"/>
            <a:stretch>
              <a:fillRect/>
            </a:stretch>
          </p:blipFill>
          <p:spPr>
            <a:xfrm>
              <a:off x="4384453" y="3698420"/>
              <a:ext cx="1351435" cy="981127"/>
            </a:xfrm>
            <a:prstGeom prst="rect">
              <a:avLst/>
            </a:prstGeom>
          </p:spPr>
        </p:pic>
      </p:grpSp>
      <p:grpSp>
        <p:nvGrpSpPr>
          <p:cNvPr id="53" name="Group 52">
            <a:extLst>
              <a:ext uri="{FF2B5EF4-FFF2-40B4-BE49-F238E27FC236}">
                <a16:creationId xmlns:a16="http://schemas.microsoft.com/office/drawing/2014/main" id="{150D4D4F-E703-594C-BEC5-4D39DE39ADE9}"/>
              </a:ext>
            </a:extLst>
          </p:cNvPr>
          <p:cNvGrpSpPr/>
          <p:nvPr/>
        </p:nvGrpSpPr>
        <p:grpSpPr>
          <a:xfrm>
            <a:off x="1743785" y="2008829"/>
            <a:ext cx="2911499" cy="3626163"/>
            <a:chOff x="219783" y="1151577"/>
            <a:chExt cx="2911499" cy="3626163"/>
          </a:xfrm>
        </p:grpSpPr>
        <p:grpSp>
          <p:nvGrpSpPr>
            <p:cNvPr id="48" name="Group 47">
              <a:extLst>
                <a:ext uri="{FF2B5EF4-FFF2-40B4-BE49-F238E27FC236}">
                  <a16:creationId xmlns:a16="http://schemas.microsoft.com/office/drawing/2014/main" id="{891AE8D4-91E2-EA4C-A536-F591A96CC1EF}"/>
                </a:ext>
              </a:extLst>
            </p:cNvPr>
            <p:cNvGrpSpPr/>
            <p:nvPr/>
          </p:nvGrpSpPr>
          <p:grpSpPr>
            <a:xfrm>
              <a:off x="2006008" y="1349033"/>
              <a:ext cx="1125274" cy="883585"/>
              <a:chOff x="7674527" y="1500975"/>
              <a:chExt cx="1125274" cy="883585"/>
            </a:xfrm>
          </p:grpSpPr>
          <p:sp>
            <p:nvSpPr>
              <p:cNvPr id="49" name="Round Same Side Corner Rectangle 48">
                <a:extLst>
                  <a:ext uri="{FF2B5EF4-FFF2-40B4-BE49-F238E27FC236}">
                    <a16:creationId xmlns:a16="http://schemas.microsoft.com/office/drawing/2014/main" id="{359AB473-2D98-254C-9124-D613D7FB1E84}"/>
                  </a:ext>
                </a:extLst>
              </p:cNvPr>
              <p:cNvSpPr/>
              <p:nvPr/>
            </p:nvSpPr>
            <p:spPr>
              <a:xfrm rot="5400000">
                <a:off x="7795371" y="1380131"/>
                <a:ext cx="883585" cy="1125273"/>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0" name="Rectangle 49">
                <a:extLst>
                  <a:ext uri="{FF2B5EF4-FFF2-40B4-BE49-F238E27FC236}">
                    <a16:creationId xmlns:a16="http://schemas.microsoft.com/office/drawing/2014/main" id="{CEF4B7AD-F954-A040-BDD5-48A9E317809A}"/>
                  </a:ext>
                </a:extLst>
              </p:cNvPr>
              <p:cNvSpPr/>
              <p:nvPr/>
            </p:nvSpPr>
            <p:spPr>
              <a:xfrm>
                <a:off x="7808701" y="1788879"/>
                <a:ext cx="991100" cy="307777"/>
              </a:xfrm>
              <a:prstGeom prst="rect">
                <a:avLst/>
              </a:prstGeom>
            </p:spPr>
            <p:txBody>
              <a:bodyPr wrap="square" lIns="0" tIns="0" rIns="0" bIns="0">
                <a:spAutoFit/>
              </a:bodyPr>
              <a:lstStyle/>
              <a:p>
                <a:r>
                  <a:rPr lang="en-US" sz="1000" dirty="0">
                    <a:solidFill>
                      <a:schemeClr val="bg1"/>
                    </a:solidFill>
                    <a:latin typeface="Calibri" panose="020F0502020204030204" pitchFamily="34" charset="0"/>
                    <a:cs typeface="Calibri" panose="020F0502020204030204" pitchFamily="34" charset="0"/>
                  </a:rPr>
                  <a:t>NORMAL BREAKFAST</a:t>
                </a:r>
              </a:p>
            </p:txBody>
          </p:sp>
        </p:grpSp>
        <p:pic>
          <p:nvPicPr>
            <p:cNvPr id="51" name="Picture 50" descr="A screenshot of a cell phone&#10;&#10;Description automatically generated">
              <a:extLst>
                <a:ext uri="{FF2B5EF4-FFF2-40B4-BE49-F238E27FC236}">
                  <a16:creationId xmlns:a16="http://schemas.microsoft.com/office/drawing/2014/main" id="{07400698-D737-4143-8D6B-4F26C49395B7}"/>
                </a:ext>
              </a:extLst>
            </p:cNvPr>
            <p:cNvPicPr>
              <a:picLocks noChangeAspect="1"/>
            </p:cNvPicPr>
            <p:nvPr/>
          </p:nvPicPr>
          <p:blipFill>
            <a:blip r:embed="rId7"/>
            <a:stretch>
              <a:fillRect/>
            </a:stretch>
          </p:blipFill>
          <p:spPr>
            <a:xfrm>
              <a:off x="219783" y="1151577"/>
              <a:ext cx="2060708" cy="3626163"/>
            </a:xfrm>
            <a:prstGeom prst="rect">
              <a:avLst/>
            </a:prstGeom>
          </p:spPr>
        </p:pic>
        <p:pic>
          <p:nvPicPr>
            <p:cNvPr id="52" name="Picture 51" descr="A picture containing cup, coffee, table, sitting&#10;&#10;Description automatically generated">
              <a:extLst>
                <a:ext uri="{FF2B5EF4-FFF2-40B4-BE49-F238E27FC236}">
                  <a16:creationId xmlns:a16="http://schemas.microsoft.com/office/drawing/2014/main" id="{3DBAAB1D-3B49-B542-AECE-47CDDC331400}"/>
                </a:ext>
              </a:extLst>
            </p:cNvPr>
            <p:cNvPicPr>
              <a:picLocks noChangeAspect="1"/>
            </p:cNvPicPr>
            <p:nvPr/>
          </p:nvPicPr>
          <p:blipFill>
            <a:blip r:embed="rId8"/>
            <a:stretch>
              <a:fillRect/>
            </a:stretch>
          </p:blipFill>
          <p:spPr>
            <a:xfrm>
              <a:off x="1414439" y="3765147"/>
              <a:ext cx="1520890" cy="914400"/>
            </a:xfrm>
            <a:prstGeom prst="rect">
              <a:avLst/>
            </a:prstGeom>
          </p:spPr>
        </p:pic>
      </p:grpSp>
    </p:spTree>
    <p:extLst>
      <p:ext uri="{BB962C8B-B14F-4D97-AF65-F5344CB8AC3E}">
        <p14:creationId xmlns:p14="http://schemas.microsoft.com/office/powerpoint/2010/main" val="36675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65F3-F037-624A-B0F7-99DDE7AF09B8}"/>
              </a:ext>
            </a:extLst>
          </p:cNvPr>
          <p:cNvSpPr>
            <a:spLocks noGrp="1"/>
          </p:cNvSpPr>
          <p:nvPr>
            <p:ph type="title"/>
          </p:nvPr>
        </p:nvSpPr>
        <p:spPr/>
        <p:txBody>
          <a:bodyPr/>
          <a:lstStyle/>
          <a:p>
            <a:r>
              <a:rPr lang="en-US" dirty="0"/>
              <a:t>Exercise can change your glucose too!</a:t>
            </a:r>
          </a:p>
        </p:txBody>
      </p:sp>
      <p:sp>
        <p:nvSpPr>
          <p:cNvPr id="3" name="Date Placeholder 2">
            <a:extLst>
              <a:ext uri="{FF2B5EF4-FFF2-40B4-BE49-F238E27FC236}">
                <a16:creationId xmlns:a16="http://schemas.microsoft.com/office/drawing/2014/main" id="{361366BB-9B83-2B48-8DAD-AE9F0DC95A31}"/>
              </a:ext>
            </a:extLst>
          </p:cNvPr>
          <p:cNvSpPr>
            <a:spLocks noGrp="1"/>
          </p:cNvSpPr>
          <p:nvPr>
            <p:ph type="dt" sz="half" idx="10"/>
          </p:nvPr>
        </p:nvSpPr>
        <p:spPr/>
        <p:txBody>
          <a:bodyPr/>
          <a:lstStyle/>
          <a:p>
            <a:fld id="{236FC2FE-D9A6-AF48-AD77-930B68553FD2}" type="datetime4">
              <a:rPr lang="en-US" smtClean="0">
                <a:solidFill>
                  <a:srgbClr val="000000"/>
                </a:solidFill>
              </a:rPr>
              <a:t>November 28, 2020</a:t>
            </a:fld>
            <a:endParaRPr lang="en-US" dirty="0">
              <a:solidFill>
                <a:srgbClr val="000000"/>
              </a:solidFill>
            </a:endParaRPr>
          </a:p>
        </p:txBody>
      </p:sp>
      <p:sp>
        <p:nvSpPr>
          <p:cNvPr id="5" name="Slide Number Placeholder 4">
            <a:extLst>
              <a:ext uri="{FF2B5EF4-FFF2-40B4-BE49-F238E27FC236}">
                <a16:creationId xmlns:a16="http://schemas.microsoft.com/office/drawing/2014/main" id="{AD973BF9-3D99-304D-A88F-F00EA7AE95D7}"/>
              </a:ext>
            </a:extLst>
          </p:cNvPr>
          <p:cNvSpPr>
            <a:spLocks noGrp="1"/>
          </p:cNvSpPr>
          <p:nvPr>
            <p:ph type="sldNum" sz="quarter" idx="12"/>
          </p:nvPr>
        </p:nvSpPr>
        <p:spPr/>
        <p:txBody>
          <a:bodyPr/>
          <a:lstStyle/>
          <a:p>
            <a:fld id="{A2885E78-1F86-4A3D-9EE1-B0103B1CEF15}" type="slidenum">
              <a:rPr lang="en-US" smtClean="0">
                <a:solidFill>
                  <a:srgbClr val="000000"/>
                </a:solidFill>
              </a:rPr>
              <a:pPr/>
              <a:t>17</a:t>
            </a:fld>
            <a:endParaRPr lang="en-US" dirty="0">
              <a:solidFill>
                <a:srgbClr val="000000"/>
              </a:solidFill>
            </a:endParaRPr>
          </a:p>
        </p:txBody>
      </p:sp>
      <p:grpSp>
        <p:nvGrpSpPr>
          <p:cNvPr id="6" name="Group 5">
            <a:extLst>
              <a:ext uri="{FF2B5EF4-FFF2-40B4-BE49-F238E27FC236}">
                <a16:creationId xmlns:a16="http://schemas.microsoft.com/office/drawing/2014/main" id="{5C849B64-DC50-7A44-A4DB-81456B558367}"/>
              </a:ext>
            </a:extLst>
          </p:cNvPr>
          <p:cNvGrpSpPr/>
          <p:nvPr/>
        </p:nvGrpSpPr>
        <p:grpSpPr>
          <a:xfrm>
            <a:off x="1745255" y="2005458"/>
            <a:ext cx="3051808" cy="3616173"/>
            <a:chOff x="221254" y="1148207"/>
            <a:chExt cx="3051808" cy="3616173"/>
          </a:xfrm>
        </p:grpSpPr>
        <p:grpSp>
          <p:nvGrpSpPr>
            <p:cNvPr id="48" name="Group 47">
              <a:extLst>
                <a:ext uri="{FF2B5EF4-FFF2-40B4-BE49-F238E27FC236}">
                  <a16:creationId xmlns:a16="http://schemas.microsoft.com/office/drawing/2014/main" id="{891AE8D4-91E2-EA4C-A536-F591A96CC1EF}"/>
                </a:ext>
              </a:extLst>
            </p:cNvPr>
            <p:cNvGrpSpPr/>
            <p:nvPr/>
          </p:nvGrpSpPr>
          <p:grpSpPr>
            <a:xfrm>
              <a:off x="2020186" y="1349033"/>
              <a:ext cx="1252876" cy="883585"/>
              <a:chOff x="7688705" y="1500975"/>
              <a:chExt cx="1252876" cy="883585"/>
            </a:xfrm>
          </p:grpSpPr>
          <p:sp>
            <p:nvSpPr>
              <p:cNvPr id="49" name="Round Same Side Corner Rectangle 48">
                <a:extLst>
                  <a:ext uri="{FF2B5EF4-FFF2-40B4-BE49-F238E27FC236}">
                    <a16:creationId xmlns:a16="http://schemas.microsoft.com/office/drawing/2014/main" id="{359AB473-2D98-254C-9124-D613D7FB1E84}"/>
                  </a:ext>
                </a:extLst>
              </p:cNvPr>
              <p:cNvSpPr/>
              <p:nvPr/>
            </p:nvSpPr>
            <p:spPr>
              <a:xfrm rot="5400000">
                <a:off x="7802460" y="1387220"/>
                <a:ext cx="883585" cy="1111096"/>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0" name="Rectangle 49">
                <a:extLst>
                  <a:ext uri="{FF2B5EF4-FFF2-40B4-BE49-F238E27FC236}">
                    <a16:creationId xmlns:a16="http://schemas.microsoft.com/office/drawing/2014/main" id="{CEF4B7AD-F954-A040-BDD5-48A9E317809A}"/>
                  </a:ext>
                </a:extLst>
              </p:cNvPr>
              <p:cNvSpPr/>
              <p:nvPr/>
            </p:nvSpPr>
            <p:spPr>
              <a:xfrm>
                <a:off x="7950481" y="1788879"/>
                <a:ext cx="991100" cy="307777"/>
              </a:xfrm>
              <a:prstGeom prst="rect">
                <a:avLst/>
              </a:prstGeom>
            </p:spPr>
            <p:txBody>
              <a:bodyPr wrap="square" lIns="0" tIns="0" rIns="0" bIns="0">
                <a:spAutoFit/>
              </a:bodyPr>
              <a:lstStyle/>
              <a:p>
                <a:r>
                  <a:rPr lang="en-US" sz="1000" dirty="0">
                    <a:solidFill>
                      <a:schemeClr val="bg1"/>
                    </a:solidFill>
                    <a:latin typeface="Calibri" panose="020F0502020204030204" pitchFamily="34" charset="0"/>
                    <a:cs typeface="Calibri" panose="020F0502020204030204" pitchFamily="34" charset="0"/>
                  </a:rPr>
                  <a:t>NORMAL </a:t>
                </a:r>
                <a:br>
                  <a:rPr lang="en-US" sz="1000" dirty="0">
                    <a:solidFill>
                      <a:schemeClr val="bg1"/>
                    </a:solidFill>
                    <a:latin typeface="Calibri" panose="020F0502020204030204" pitchFamily="34" charset="0"/>
                    <a:cs typeface="Calibri" panose="020F0502020204030204" pitchFamily="34" charset="0"/>
                  </a:rPr>
                </a:br>
                <a:r>
                  <a:rPr lang="en-US" sz="1000" dirty="0">
                    <a:solidFill>
                      <a:schemeClr val="bg1"/>
                    </a:solidFill>
                    <a:latin typeface="Calibri" panose="020F0502020204030204" pitchFamily="34" charset="0"/>
                    <a:cs typeface="Calibri" panose="020F0502020204030204" pitchFamily="34" charset="0"/>
                  </a:rPr>
                  <a:t>EXERCISE</a:t>
                </a:r>
              </a:p>
            </p:txBody>
          </p:sp>
        </p:grpSp>
        <p:pic>
          <p:nvPicPr>
            <p:cNvPr id="27" name="Picture 26">
              <a:extLst>
                <a:ext uri="{FF2B5EF4-FFF2-40B4-BE49-F238E27FC236}">
                  <a16:creationId xmlns:a16="http://schemas.microsoft.com/office/drawing/2014/main" id="{884B0191-2E7C-B146-9DC2-2300AF8483C1}"/>
                </a:ext>
              </a:extLst>
            </p:cNvPr>
            <p:cNvPicPr>
              <a:picLocks noChangeAspect="1"/>
            </p:cNvPicPr>
            <p:nvPr/>
          </p:nvPicPr>
          <p:blipFill>
            <a:blip r:embed="rId3"/>
            <a:srcRect/>
            <a:stretch/>
          </p:blipFill>
          <p:spPr>
            <a:xfrm>
              <a:off x="221254" y="1148207"/>
              <a:ext cx="2060708" cy="3616173"/>
            </a:xfrm>
            <a:prstGeom prst="rect">
              <a:avLst/>
            </a:prstGeom>
          </p:spPr>
        </p:pic>
        <p:pic>
          <p:nvPicPr>
            <p:cNvPr id="29" name="Picture 28">
              <a:extLst>
                <a:ext uri="{FF2B5EF4-FFF2-40B4-BE49-F238E27FC236}">
                  <a16:creationId xmlns:a16="http://schemas.microsoft.com/office/drawing/2014/main" id="{E9A1D42F-0E72-A445-BC03-8FEE702635CA}"/>
                </a:ext>
              </a:extLst>
            </p:cNvPr>
            <p:cNvPicPr>
              <a:picLocks noChangeAspect="1"/>
            </p:cNvPicPr>
            <p:nvPr/>
          </p:nvPicPr>
          <p:blipFill>
            <a:blip r:embed="rId4"/>
            <a:srcRect/>
            <a:stretch/>
          </p:blipFill>
          <p:spPr>
            <a:xfrm>
              <a:off x="1964176" y="3202654"/>
              <a:ext cx="569148" cy="1463524"/>
            </a:xfrm>
            <a:prstGeom prst="rect">
              <a:avLst/>
            </a:prstGeom>
          </p:spPr>
        </p:pic>
      </p:grpSp>
      <p:grpSp>
        <p:nvGrpSpPr>
          <p:cNvPr id="7" name="Group 6">
            <a:extLst>
              <a:ext uri="{FF2B5EF4-FFF2-40B4-BE49-F238E27FC236}">
                <a16:creationId xmlns:a16="http://schemas.microsoft.com/office/drawing/2014/main" id="{8B3FC0CE-E528-D140-9428-E7CD0D0709E2}"/>
              </a:ext>
            </a:extLst>
          </p:cNvPr>
          <p:cNvGrpSpPr/>
          <p:nvPr/>
        </p:nvGrpSpPr>
        <p:grpSpPr>
          <a:xfrm>
            <a:off x="4584447" y="2005459"/>
            <a:ext cx="3051807" cy="3626162"/>
            <a:chOff x="3060445" y="1148208"/>
            <a:chExt cx="3051807" cy="3626162"/>
          </a:xfrm>
        </p:grpSpPr>
        <p:grpSp>
          <p:nvGrpSpPr>
            <p:cNvPr id="43" name="Group 42">
              <a:extLst>
                <a:ext uri="{FF2B5EF4-FFF2-40B4-BE49-F238E27FC236}">
                  <a16:creationId xmlns:a16="http://schemas.microsoft.com/office/drawing/2014/main" id="{B0FA9525-E274-5748-B313-DCE385699CC6}"/>
                </a:ext>
              </a:extLst>
            </p:cNvPr>
            <p:cNvGrpSpPr/>
            <p:nvPr/>
          </p:nvGrpSpPr>
          <p:grpSpPr>
            <a:xfrm>
              <a:off x="4863205" y="1349033"/>
              <a:ext cx="1249047" cy="883585"/>
              <a:chOff x="7688703" y="1500975"/>
              <a:chExt cx="1249047" cy="883585"/>
            </a:xfrm>
          </p:grpSpPr>
          <p:sp>
            <p:nvSpPr>
              <p:cNvPr id="44" name="Round Same Side Corner Rectangle 43">
                <a:extLst>
                  <a:ext uri="{FF2B5EF4-FFF2-40B4-BE49-F238E27FC236}">
                    <a16:creationId xmlns:a16="http://schemas.microsoft.com/office/drawing/2014/main" id="{C74BFC88-286A-1849-9C8E-D26DBD1C0CD8}"/>
                  </a:ext>
                </a:extLst>
              </p:cNvPr>
              <p:cNvSpPr/>
              <p:nvPr/>
            </p:nvSpPr>
            <p:spPr>
              <a:xfrm rot="5400000">
                <a:off x="7802459" y="1387219"/>
                <a:ext cx="883585" cy="1111098"/>
              </a:xfrm>
              <a:prstGeom prst="round2Same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45" name="Rectangle 44">
                <a:extLst>
                  <a:ext uri="{FF2B5EF4-FFF2-40B4-BE49-F238E27FC236}">
                    <a16:creationId xmlns:a16="http://schemas.microsoft.com/office/drawing/2014/main" id="{34060B9F-7CA0-2A49-A3F4-1BCBEC559535}"/>
                  </a:ext>
                </a:extLst>
              </p:cNvPr>
              <p:cNvSpPr/>
              <p:nvPr/>
            </p:nvSpPr>
            <p:spPr>
              <a:xfrm>
                <a:off x="7946650" y="1788879"/>
                <a:ext cx="991100" cy="307777"/>
              </a:xfrm>
              <a:prstGeom prst="rect">
                <a:avLst/>
              </a:prstGeom>
            </p:spPr>
            <p:txBody>
              <a:bodyPr wrap="square" lIns="0" tIns="0" rIns="0" bIns="0">
                <a:spAutoFit/>
              </a:bodyPr>
              <a:lstStyle/>
              <a:p>
                <a:r>
                  <a:rPr lang="en-US" sz="1000" dirty="0">
                    <a:solidFill>
                      <a:srgbClr val="FFFFFF"/>
                    </a:solidFill>
                    <a:latin typeface="Calibri" panose="020F0502020204030204" pitchFamily="34" charset="0"/>
                    <a:cs typeface="Calibri" panose="020F0502020204030204" pitchFamily="34" charset="0"/>
                  </a:rPr>
                  <a:t>MORE </a:t>
                </a:r>
                <a:br>
                  <a:rPr lang="en-US" sz="1000" dirty="0">
                    <a:solidFill>
                      <a:srgbClr val="FFFFFF"/>
                    </a:solidFill>
                    <a:latin typeface="Calibri" panose="020F0502020204030204" pitchFamily="34" charset="0"/>
                    <a:cs typeface="Calibri" panose="020F0502020204030204" pitchFamily="34" charset="0"/>
                  </a:rPr>
                </a:br>
                <a:r>
                  <a:rPr lang="en-US" sz="1000" dirty="0">
                    <a:solidFill>
                      <a:srgbClr val="FFFFFF"/>
                    </a:solidFill>
                    <a:latin typeface="Calibri" panose="020F0502020204030204" pitchFamily="34" charset="0"/>
                    <a:cs typeface="Calibri" panose="020F0502020204030204" pitchFamily="34" charset="0"/>
                  </a:rPr>
                  <a:t>EXERCISE</a:t>
                </a:r>
              </a:p>
            </p:txBody>
          </p:sp>
        </p:grpSp>
        <p:pic>
          <p:nvPicPr>
            <p:cNvPr id="28" name="Picture 27">
              <a:extLst>
                <a:ext uri="{FF2B5EF4-FFF2-40B4-BE49-F238E27FC236}">
                  <a16:creationId xmlns:a16="http://schemas.microsoft.com/office/drawing/2014/main" id="{4BA93A93-C20F-6F40-B54E-E07DA87BB5B3}"/>
                </a:ext>
              </a:extLst>
            </p:cNvPr>
            <p:cNvPicPr>
              <a:picLocks noChangeAspect="1"/>
            </p:cNvPicPr>
            <p:nvPr/>
          </p:nvPicPr>
          <p:blipFill>
            <a:blip r:embed="rId5"/>
            <a:srcRect/>
            <a:stretch/>
          </p:blipFill>
          <p:spPr>
            <a:xfrm>
              <a:off x="3060445" y="1148208"/>
              <a:ext cx="2060707" cy="3626162"/>
            </a:xfrm>
            <a:prstGeom prst="rect">
              <a:avLst/>
            </a:prstGeom>
          </p:spPr>
        </p:pic>
        <p:pic>
          <p:nvPicPr>
            <p:cNvPr id="30" name="Picture 29">
              <a:extLst>
                <a:ext uri="{FF2B5EF4-FFF2-40B4-BE49-F238E27FC236}">
                  <a16:creationId xmlns:a16="http://schemas.microsoft.com/office/drawing/2014/main" id="{64A912CF-CB98-8542-83ED-0354D32A1F0D}"/>
                </a:ext>
              </a:extLst>
            </p:cNvPr>
            <p:cNvPicPr>
              <a:picLocks noChangeAspect="1"/>
            </p:cNvPicPr>
            <p:nvPr/>
          </p:nvPicPr>
          <p:blipFill>
            <a:blip r:embed="rId6"/>
            <a:srcRect/>
            <a:stretch/>
          </p:blipFill>
          <p:spPr>
            <a:xfrm>
              <a:off x="4608539" y="3280435"/>
              <a:ext cx="1343750" cy="1385742"/>
            </a:xfrm>
            <a:prstGeom prst="rect">
              <a:avLst/>
            </a:prstGeom>
          </p:spPr>
        </p:pic>
      </p:grpSp>
      <p:grpSp>
        <p:nvGrpSpPr>
          <p:cNvPr id="8" name="Group 7">
            <a:extLst>
              <a:ext uri="{FF2B5EF4-FFF2-40B4-BE49-F238E27FC236}">
                <a16:creationId xmlns:a16="http://schemas.microsoft.com/office/drawing/2014/main" id="{757976EE-7B7A-B84F-B2A1-BF0FD25B7D2F}"/>
              </a:ext>
            </a:extLst>
          </p:cNvPr>
          <p:cNvGrpSpPr/>
          <p:nvPr/>
        </p:nvGrpSpPr>
        <p:grpSpPr>
          <a:xfrm>
            <a:off x="7414493" y="2005459"/>
            <a:ext cx="3051807" cy="3626162"/>
            <a:chOff x="5890491" y="1148208"/>
            <a:chExt cx="3051807" cy="3626162"/>
          </a:xfrm>
        </p:grpSpPr>
        <p:grpSp>
          <p:nvGrpSpPr>
            <p:cNvPr id="42" name="Group 41">
              <a:extLst>
                <a:ext uri="{FF2B5EF4-FFF2-40B4-BE49-F238E27FC236}">
                  <a16:creationId xmlns:a16="http://schemas.microsoft.com/office/drawing/2014/main" id="{A553FC4C-7E81-9245-ACB2-562873970F14}"/>
                </a:ext>
              </a:extLst>
            </p:cNvPr>
            <p:cNvGrpSpPr/>
            <p:nvPr/>
          </p:nvGrpSpPr>
          <p:grpSpPr>
            <a:xfrm>
              <a:off x="7688701" y="1349033"/>
              <a:ext cx="1253597" cy="883585"/>
              <a:chOff x="7688701" y="1500975"/>
              <a:chExt cx="1253597" cy="883585"/>
            </a:xfrm>
          </p:grpSpPr>
          <p:sp>
            <p:nvSpPr>
              <p:cNvPr id="24" name="Round Same Side Corner Rectangle 23">
                <a:extLst>
                  <a:ext uri="{FF2B5EF4-FFF2-40B4-BE49-F238E27FC236}">
                    <a16:creationId xmlns:a16="http://schemas.microsoft.com/office/drawing/2014/main" id="{1208399A-E759-0C4B-82B8-E41D7CE87252}"/>
                  </a:ext>
                </a:extLst>
              </p:cNvPr>
              <p:cNvSpPr/>
              <p:nvPr/>
            </p:nvSpPr>
            <p:spPr>
              <a:xfrm rot="5400000">
                <a:off x="7802458" y="1387218"/>
                <a:ext cx="883585" cy="11111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26" name="Rectangle 25">
                <a:extLst>
                  <a:ext uri="{FF2B5EF4-FFF2-40B4-BE49-F238E27FC236}">
                    <a16:creationId xmlns:a16="http://schemas.microsoft.com/office/drawing/2014/main" id="{4CB87143-7DAE-5B4C-BFC0-54B4E94E769E}"/>
                  </a:ext>
                </a:extLst>
              </p:cNvPr>
              <p:cNvSpPr/>
              <p:nvPr/>
            </p:nvSpPr>
            <p:spPr>
              <a:xfrm>
                <a:off x="7951198" y="1788879"/>
                <a:ext cx="991100" cy="307777"/>
              </a:xfrm>
              <a:prstGeom prst="rect">
                <a:avLst/>
              </a:prstGeom>
            </p:spPr>
            <p:txBody>
              <a:bodyPr wrap="square" lIns="0" tIns="0" rIns="0" bIns="0">
                <a:spAutoFit/>
              </a:bodyPr>
              <a:lstStyle/>
              <a:p>
                <a:r>
                  <a:rPr lang="en-US" sz="1000" dirty="0">
                    <a:solidFill>
                      <a:srgbClr val="FFFFFF"/>
                    </a:solidFill>
                    <a:latin typeface="Calibri" panose="020F0502020204030204" pitchFamily="34" charset="0"/>
                    <a:cs typeface="Calibri" panose="020F0502020204030204" pitchFamily="34" charset="0"/>
                  </a:rPr>
                  <a:t>LESS</a:t>
                </a:r>
                <a:br>
                  <a:rPr lang="en-US" sz="1000" dirty="0">
                    <a:solidFill>
                      <a:srgbClr val="FFFFFF"/>
                    </a:solidFill>
                    <a:latin typeface="Calibri" panose="020F0502020204030204" pitchFamily="34" charset="0"/>
                    <a:cs typeface="Calibri" panose="020F0502020204030204" pitchFamily="34" charset="0"/>
                  </a:rPr>
                </a:br>
                <a:r>
                  <a:rPr lang="en-US" sz="1000" dirty="0">
                    <a:solidFill>
                      <a:srgbClr val="FFFFFF"/>
                    </a:solidFill>
                    <a:latin typeface="Calibri" panose="020F0502020204030204" pitchFamily="34" charset="0"/>
                    <a:cs typeface="Calibri" panose="020F0502020204030204" pitchFamily="34" charset="0"/>
                  </a:rPr>
                  <a:t>EXERCISE</a:t>
                </a:r>
              </a:p>
            </p:txBody>
          </p:sp>
        </p:grpSp>
        <p:pic>
          <p:nvPicPr>
            <p:cNvPr id="25" name="Picture 24">
              <a:extLst>
                <a:ext uri="{FF2B5EF4-FFF2-40B4-BE49-F238E27FC236}">
                  <a16:creationId xmlns:a16="http://schemas.microsoft.com/office/drawing/2014/main" id="{C09DF4D3-83F1-1347-8F5E-7B703ED51623}"/>
                </a:ext>
              </a:extLst>
            </p:cNvPr>
            <p:cNvPicPr>
              <a:picLocks noChangeAspect="1"/>
            </p:cNvPicPr>
            <p:nvPr/>
          </p:nvPicPr>
          <p:blipFill>
            <a:blip r:embed="rId7"/>
            <a:srcRect/>
            <a:stretch/>
          </p:blipFill>
          <p:spPr>
            <a:xfrm>
              <a:off x="5890491" y="1148208"/>
              <a:ext cx="2060707" cy="3626162"/>
            </a:xfrm>
            <a:prstGeom prst="rect">
              <a:avLst/>
            </a:prstGeom>
          </p:spPr>
        </p:pic>
        <p:pic>
          <p:nvPicPr>
            <p:cNvPr id="34" name="Picture 33">
              <a:extLst>
                <a:ext uri="{FF2B5EF4-FFF2-40B4-BE49-F238E27FC236}">
                  <a16:creationId xmlns:a16="http://schemas.microsoft.com/office/drawing/2014/main" id="{2C24B3C6-5EEF-2045-880C-F9EBB0163298}"/>
                </a:ext>
              </a:extLst>
            </p:cNvPr>
            <p:cNvPicPr>
              <a:picLocks noChangeAspect="1"/>
            </p:cNvPicPr>
            <p:nvPr/>
          </p:nvPicPr>
          <p:blipFill>
            <a:blip r:embed="rId8"/>
            <a:srcRect/>
            <a:stretch/>
          </p:blipFill>
          <p:spPr>
            <a:xfrm>
              <a:off x="7596506" y="3191256"/>
              <a:ext cx="964769" cy="1481963"/>
            </a:xfrm>
            <a:prstGeom prst="rect">
              <a:avLst/>
            </a:prstGeom>
          </p:spPr>
        </p:pic>
      </p:grpSp>
    </p:spTree>
    <p:extLst>
      <p:ext uri="{BB962C8B-B14F-4D97-AF65-F5344CB8AC3E}">
        <p14:creationId xmlns:p14="http://schemas.microsoft.com/office/powerpoint/2010/main" val="6593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65F3-F037-624A-B0F7-99DDE7AF09B8}"/>
              </a:ext>
            </a:extLst>
          </p:cNvPr>
          <p:cNvSpPr>
            <a:spLocks noGrp="1"/>
          </p:cNvSpPr>
          <p:nvPr>
            <p:ph type="title"/>
          </p:nvPr>
        </p:nvSpPr>
        <p:spPr/>
        <p:txBody>
          <a:bodyPr>
            <a:normAutofit/>
          </a:bodyPr>
          <a:lstStyle/>
          <a:p>
            <a:r>
              <a:rPr lang="en-US" dirty="0"/>
              <a:t>Taking your medication as prescribed can change your glucose </a:t>
            </a:r>
          </a:p>
        </p:txBody>
      </p:sp>
      <p:sp>
        <p:nvSpPr>
          <p:cNvPr id="3" name="Date Placeholder 2">
            <a:extLst>
              <a:ext uri="{FF2B5EF4-FFF2-40B4-BE49-F238E27FC236}">
                <a16:creationId xmlns:a16="http://schemas.microsoft.com/office/drawing/2014/main" id="{361366BB-9B83-2B48-8DAD-AE9F0DC95A31}"/>
              </a:ext>
            </a:extLst>
          </p:cNvPr>
          <p:cNvSpPr>
            <a:spLocks noGrp="1"/>
          </p:cNvSpPr>
          <p:nvPr>
            <p:ph type="dt" sz="half" idx="10"/>
          </p:nvPr>
        </p:nvSpPr>
        <p:spPr/>
        <p:txBody>
          <a:bodyPr/>
          <a:lstStyle/>
          <a:p>
            <a:fld id="{236FC2FE-D9A6-AF48-AD77-930B68553FD2}" type="datetime4">
              <a:rPr lang="en-US" smtClean="0">
                <a:solidFill>
                  <a:srgbClr val="000000"/>
                </a:solidFill>
              </a:rPr>
              <a:t>November 28, 2020</a:t>
            </a:fld>
            <a:endParaRPr lang="en-US" dirty="0">
              <a:solidFill>
                <a:srgbClr val="000000"/>
              </a:solidFill>
            </a:endParaRPr>
          </a:p>
        </p:txBody>
      </p:sp>
      <p:sp>
        <p:nvSpPr>
          <p:cNvPr id="5" name="Slide Number Placeholder 4">
            <a:extLst>
              <a:ext uri="{FF2B5EF4-FFF2-40B4-BE49-F238E27FC236}">
                <a16:creationId xmlns:a16="http://schemas.microsoft.com/office/drawing/2014/main" id="{AD973BF9-3D99-304D-A88F-F00EA7AE95D7}"/>
              </a:ext>
            </a:extLst>
          </p:cNvPr>
          <p:cNvSpPr>
            <a:spLocks noGrp="1"/>
          </p:cNvSpPr>
          <p:nvPr>
            <p:ph type="sldNum" sz="quarter" idx="12"/>
          </p:nvPr>
        </p:nvSpPr>
        <p:spPr/>
        <p:txBody>
          <a:bodyPr/>
          <a:lstStyle/>
          <a:p>
            <a:fld id="{A2885E78-1F86-4A3D-9EE1-B0103B1CEF15}" type="slidenum">
              <a:rPr lang="en-US" smtClean="0">
                <a:solidFill>
                  <a:srgbClr val="000000"/>
                </a:solidFill>
              </a:rPr>
              <a:pPr/>
              <a:t>18</a:t>
            </a:fld>
            <a:endParaRPr lang="en-US" dirty="0">
              <a:solidFill>
                <a:srgbClr val="000000"/>
              </a:solidFill>
            </a:endParaRPr>
          </a:p>
        </p:txBody>
      </p:sp>
      <p:grpSp>
        <p:nvGrpSpPr>
          <p:cNvPr id="7" name="Group 6">
            <a:extLst>
              <a:ext uri="{FF2B5EF4-FFF2-40B4-BE49-F238E27FC236}">
                <a16:creationId xmlns:a16="http://schemas.microsoft.com/office/drawing/2014/main" id="{196F0147-C235-1046-959D-DC5A243B3E08}"/>
              </a:ext>
            </a:extLst>
          </p:cNvPr>
          <p:cNvGrpSpPr/>
          <p:nvPr/>
        </p:nvGrpSpPr>
        <p:grpSpPr>
          <a:xfrm>
            <a:off x="4573830" y="1998352"/>
            <a:ext cx="2924474" cy="3626162"/>
            <a:chOff x="3049829" y="1141102"/>
            <a:chExt cx="2924474" cy="3626162"/>
          </a:xfrm>
        </p:grpSpPr>
        <p:grpSp>
          <p:nvGrpSpPr>
            <p:cNvPr id="43" name="Group 42">
              <a:extLst>
                <a:ext uri="{FF2B5EF4-FFF2-40B4-BE49-F238E27FC236}">
                  <a16:creationId xmlns:a16="http://schemas.microsoft.com/office/drawing/2014/main" id="{B0FA9525-E274-5748-B313-DCE385699CC6}"/>
                </a:ext>
              </a:extLst>
            </p:cNvPr>
            <p:cNvGrpSpPr/>
            <p:nvPr/>
          </p:nvGrpSpPr>
          <p:grpSpPr>
            <a:xfrm>
              <a:off x="4824810" y="1349034"/>
              <a:ext cx="1149493" cy="883585"/>
              <a:chOff x="7650308" y="1500976"/>
              <a:chExt cx="1149493" cy="883585"/>
            </a:xfrm>
          </p:grpSpPr>
          <p:sp>
            <p:nvSpPr>
              <p:cNvPr id="44" name="Round Same Side Corner Rectangle 43">
                <a:extLst>
                  <a:ext uri="{FF2B5EF4-FFF2-40B4-BE49-F238E27FC236}">
                    <a16:creationId xmlns:a16="http://schemas.microsoft.com/office/drawing/2014/main" id="{C74BFC88-286A-1849-9C8E-D26DBD1C0CD8}"/>
                  </a:ext>
                </a:extLst>
              </p:cNvPr>
              <p:cNvSpPr/>
              <p:nvPr/>
            </p:nvSpPr>
            <p:spPr>
              <a:xfrm rot="5400000">
                <a:off x="7783262" y="1368022"/>
                <a:ext cx="883585" cy="1149493"/>
              </a:xfrm>
              <a:prstGeom prst="round2Same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45" name="Rectangle 44">
                <a:extLst>
                  <a:ext uri="{FF2B5EF4-FFF2-40B4-BE49-F238E27FC236}">
                    <a16:creationId xmlns:a16="http://schemas.microsoft.com/office/drawing/2014/main" id="{34060B9F-7CA0-2A49-A3F4-1BCBEC559535}"/>
                  </a:ext>
                </a:extLst>
              </p:cNvPr>
              <p:cNvSpPr/>
              <p:nvPr/>
            </p:nvSpPr>
            <p:spPr>
              <a:xfrm>
                <a:off x="7808701" y="1788879"/>
                <a:ext cx="991100" cy="307777"/>
              </a:xfrm>
              <a:prstGeom prst="rect">
                <a:avLst/>
              </a:prstGeom>
            </p:spPr>
            <p:txBody>
              <a:bodyPr wrap="square" lIns="0" tIns="0" rIns="0" bIns="0">
                <a:spAutoFit/>
              </a:bodyPr>
              <a:lstStyle/>
              <a:p>
                <a:pPr lvl="0"/>
                <a:r>
                  <a:rPr lang="en-US" sz="1000" dirty="0">
                    <a:solidFill>
                      <a:srgbClr val="FFFFFF"/>
                    </a:solidFill>
                    <a:latin typeface="Calibri" panose="020F0502020204030204" pitchFamily="34" charset="0"/>
                    <a:cs typeface="Calibri" panose="020F0502020204030204" pitchFamily="34" charset="0"/>
                  </a:rPr>
                  <a:t>MORE MEDICATION</a:t>
                </a:r>
              </a:p>
            </p:txBody>
          </p:sp>
        </p:grpSp>
        <p:pic>
          <p:nvPicPr>
            <p:cNvPr id="33" name="Picture 32">
              <a:extLst>
                <a:ext uri="{FF2B5EF4-FFF2-40B4-BE49-F238E27FC236}">
                  <a16:creationId xmlns:a16="http://schemas.microsoft.com/office/drawing/2014/main" id="{CC30B33D-2C2C-854E-8EAC-4AA721F68762}"/>
                </a:ext>
              </a:extLst>
            </p:cNvPr>
            <p:cNvPicPr>
              <a:picLocks noChangeAspect="1"/>
            </p:cNvPicPr>
            <p:nvPr/>
          </p:nvPicPr>
          <p:blipFill>
            <a:blip r:embed="rId3"/>
            <a:srcRect/>
            <a:stretch/>
          </p:blipFill>
          <p:spPr>
            <a:xfrm>
              <a:off x="3049829" y="1141102"/>
              <a:ext cx="2060709" cy="3626162"/>
            </a:xfrm>
            <a:prstGeom prst="rect">
              <a:avLst/>
            </a:prstGeom>
          </p:spPr>
        </p:pic>
        <p:pic>
          <p:nvPicPr>
            <p:cNvPr id="37" name="Picture 36">
              <a:extLst>
                <a:ext uri="{FF2B5EF4-FFF2-40B4-BE49-F238E27FC236}">
                  <a16:creationId xmlns:a16="http://schemas.microsoft.com/office/drawing/2014/main" id="{D30277AC-B8A8-3241-8288-2DF2B54CB4DD}"/>
                </a:ext>
              </a:extLst>
            </p:cNvPr>
            <p:cNvPicPr>
              <a:picLocks noChangeAspect="1"/>
            </p:cNvPicPr>
            <p:nvPr/>
          </p:nvPicPr>
          <p:blipFill>
            <a:blip r:embed="rId4"/>
            <a:srcRect/>
            <a:stretch/>
          </p:blipFill>
          <p:spPr>
            <a:xfrm>
              <a:off x="4824810" y="3516752"/>
              <a:ext cx="967681" cy="1142244"/>
            </a:xfrm>
            <a:prstGeom prst="rect">
              <a:avLst/>
            </a:prstGeom>
          </p:spPr>
        </p:pic>
      </p:grpSp>
      <p:grpSp>
        <p:nvGrpSpPr>
          <p:cNvPr id="6" name="Group 5">
            <a:extLst>
              <a:ext uri="{FF2B5EF4-FFF2-40B4-BE49-F238E27FC236}">
                <a16:creationId xmlns:a16="http://schemas.microsoft.com/office/drawing/2014/main" id="{3A1A38C7-A9B9-594A-83CE-4C285BED09D8}"/>
              </a:ext>
            </a:extLst>
          </p:cNvPr>
          <p:cNvGrpSpPr/>
          <p:nvPr/>
        </p:nvGrpSpPr>
        <p:grpSpPr>
          <a:xfrm>
            <a:off x="1743785" y="1998352"/>
            <a:ext cx="2911499" cy="3626162"/>
            <a:chOff x="219783" y="1141102"/>
            <a:chExt cx="2911499" cy="3626162"/>
          </a:xfrm>
        </p:grpSpPr>
        <p:grpSp>
          <p:nvGrpSpPr>
            <p:cNvPr id="48" name="Group 47">
              <a:extLst>
                <a:ext uri="{FF2B5EF4-FFF2-40B4-BE49-F238E27FC236}">
                  <a16:creationId xmlns:a16="http://schemas.microsoft.com/office/drawing/2014/main" id="{891AE8D4-91E2-EA4C-A536-F591A96CC1EF}"/>
                </a:ext>
              </a:extLst>
            </p:cNvPr>
            <p:cNvGrpSpPr/>
            <p:nvPr/>
          </p:nvGrpSpPr>
          <p:grpSpPr>
            <a:xfrm>
              <a:off x="2027274" y="1349033"/>
              <a:ext cx="1104008" cy="883585"/>
              <a:chOff x="7695793" y="1500975"/>
              <a:chExt cx="1104008" cy="883585"/>
            </a:xfrm>
          </p:grpSpPr>
          <p:sp>
            <p:nvSpPr>
              <p:cNvPr id="49" name="Round Same Side Corner Rectangle 48">
                <a:extLst>
                  <a:ext uri="{FF2B5EF4-FFF2-40B4-BE49-F238E27FC236}">
                    <a16:creationId xmlns:a16="http://schemas.microsoft.com/office/drawing/2014/main" id="{359AB473-2D98-254C-9124-D613D7FB1E84}"/>
                  </a:ext>
                </a:extLst>
              </p:cNvPr>
              <p:cNvSpPr/>
              <p:nvPr/>
            </p:nvSpPr>
            <p:spPr>
              <a:xfrm rot="5400000">
                <a:off x="7806004" y="1390764"/>
                <a:ext cx="883585" cy="1104008"/>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0" name="Rectangle 49">
                <a:extLst>
                  <a:ext uri="{FF2B5EF4-FFF2-40B4-BE49-F238E27FC236}">
                    <a16:creationId xmlns:a16="http://schemas.microsoft.com/office/drawing/2014/main" id="{CEF4B7AD-F954-A040-BDD5-48A9E317809A}"/>
                  </a:ext>
                </a:extLst>
              </p:cNvPr>
              <p:cNvSpPr/>
              <p:nvPr/>
            </p:nvSpPr>
            <p:spPr>
              <a:xfrm>
                <a:off x="7808701" y="1788879"/>
                <a:ext cx="991100" cy="307777"/>
              </a:xfrm>
              <a:prstGeom prst="rect">
                <a:avLst/>
              </a:prstGeom>
            </p:spPr>
            <p:txBody>
              <a:bodyPr wrap="square" lIns="0" tIns="0" rIns="0" bIns="0">
                <a:spAutoFit/>
              </a:bodyPr>
              <a:lstStyle/>
              <a:p>
                <a:r>
                  <a:rPr lang="en-US" sz="1000" dirty="0">
                    <a:solidFill>
                      <a:schemeClr val="bg1"/>
                    </a:solidFill>
                    <a:latin typeface="Calibri" panose="020F0502020204030204" pitchFamily="34" charset="0"/>
                    <a:cs typeface="Calibri" panose="020F0502020204030204" pitchFamily="34" charset="0"/>
                  </a:rPr>
                  <a:t>NORMAL MEDICATION</a:t>
                </a:r>
              </a:p>
            </p:txBody>
          </p:sp>
        </p:grpSp>
        <p:pic>
          <p:nvPicPr>
            <p:cNvPr id="32" name="Picture 31">
              <a:extLst>
                <a:ext uri="{FF2B5EF4-FFF2-40B4-BE49-F238E27FC236}">
                  <a16:creationId xmlns:a16="http://schemas.microsoft.com/office/drawing/2014/main" id="{FA7E0CC0-F2B9-B646-A7E2-9349931D0966}"/>
                </a:ext>
              </a:extLst>
            </p:cNvPr>
            <p:cNvPicPr>
              <a:picLocks noChangeAspect="1"/>
            </p:cNvPicPr>
            <p:nvPr/>
          </p:nvPicPr>
          <p:blipFill>
            <a:blip r:embed="rId5"/>
            <a:srcRect/>
            <a:stretch/>
          </p:blipFill>
          <p:spPr>
            <a:xfrm>
              <a:off x="219783" y="1141102"/>
              <a:ext cx="2060709" cy="3626162"/>
            </a:xfrm>
            <a:prstGeom prst="rect">
              <a:avLst/>
            </a:prstGeom>
          </p:spPr>
        </p:pic>
        <p:pic>
          <p:nvPicPr>
            <p:cNvPr id="38" name="Picture 37">
              <a:extLst>
                <a:ext uri="{FF2B5EF4-FFF2-40B4-BE49-F238E27FC236}">
                  <a16:creationId xmlns:a16="http://schemas.microsoft.com/office/drawing/2014/main" id="{3F6D1A65-8C87-8C47-8288-ED978D875C61}"/>
                </a:ext>
              </a:extLst>
            </p:cNvPr>
            <p:cNvPicPr>
              <a:picLocks noChangeAspect="1"/>
            </p:cNvPicPr>
            <p:nvPr/>
          </p:nvPicPr>
          <p:blipFill>
            <a:blip r:embed="rId6"/>
            <a:srcRect/>
            <a:stretch/>
          </p:blipFill>
          <p:spPr>
            <a:xfrm>
              <a:off x="2252841" y="3510823"/>
              <a:ext cx="669497" cy="1161290"/>
            </a:xfrm>
            <a:prstGeom prst="rect">
              <a:avLst/>
            </a:prstGeom>
          </p:spPr>
        </p:pic>
      </p:grpSp>
      <p:grpSp>
        <p:nvGrpSpPr>
          <p:cNvPr id="8" name="Group 7">
            <a:extLst>
              <a:ext uri="{FF2B5EF4-FFF2-40B4-BE49-F238E27FC236}">
                <a16:creationId xmlns:a16="http://schemas.microsoft.com/office/drawing/2014/main" id="{F807E6BC-B372-8C46-BDA1-69A8E0D5CD89}"/>
              </a:ext>
            </a:extLst>
          </p:cNvPr>
          <p:cNvGrpSpPr/>
          <p:nvPr/>
        </p:nvGrpSpPr>
        <p:grpSpPr>
          <a:xfrm>
            <a:off x="7403875" y="2010262"/>
            <a:ext cx="2919926" cy="3626162"/>
            <a:chOff x="5879875" y="1153012"/>
            <a:chExt cx="2919926" cy="3626162"/>
          </a:xfrm>
        </p:grpSpPr>
        <p:grpSp>
          <p:nvGrpSpPr>
            <p:cNvPr id="42" name="Group 41">
              <a:extLst>
                <a:ext uri="{FF2B5EF4-FFF2-40B4-BE49-F238E27FC236}">
                  <a16:creationId xmlns:a16="http://schemas.microsoft.com/office/drawing/2014/main" id="{A553FC4C-7E81-9245-ACB2-562873970F14}"/>
                </a:ext>
              </a:extLst>
            </p:cNvPr>
            <p:cNvGrpSpPr/>
            <p:nvPr/>
          </p:nvGrpSpPr>
          <p:grpSpPr>
            <a:xfrm>
              <a:off x="7650307" y="1349033"/>
              <a:ext cx="1149494" cy="883585"/>
              <a:chOff x="7650307" y="1500975"/>
              <a:chExt cx="1149494" cy="883585"/>
            </a:xfrm>
          </p:grpSpPr>
          <p:sp>
            <p:nvSpPr>
              <p:cNvPr id="24" name="Round Same Side Corner Rectangle 23">
                <a:extLst>
                  <a:ext uri="{FF2B5EF4-FFF2-40B4-BE49-F238E27FC236}">
                    <a16:creationId xmlns:a16="http://schemas.microsoft.com/office/drawing/2014/main" id="{1208399A-E759-0C4B-82B8-E41D7CE87252}"/>
                  </a:ext>
                </a:extLst>
              </p:cNvPr>
              <p:cNvSpPr/>
              <p:nvPr/>
            </p:nvSpPr>
            <p:spPr>
              <a:xfrm rot="5400000">
                <a:off x="7783261" y="1368021"/>
                <a:ext cx="883585" cy="1149494"/>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26" name="Rectangle 25">
                <a:extLst>
                  <a:ext uri="{FF2B5EF4-FFF2-40B4-BE49-F238E27FC236}">
                    <a16:creationId xmlns:a16="http://schemas.microsoft.com/office/drawing/2014/main" id="{4CB87143-7DAE-5B4C-BFC0-54B4E94E769E}"/>
                  </a:ext>
                </a:extLst>
              </p:cNvPr>
              <p:cNvSpPr/>
              <p:nvPr/>
            </p:nvSpPr>
            <p:spPr>
              <a:xfrm>
                <a:off x="7808701" y="1788879"/>
                <a:ext cx="991100" cy="307777"/>
              </a:xfrm>
              <a:prstGeom prst="rect">
                <a:avLst/>
              </a:prstGeom>
            </p:spPr>
            <p:txBody>
              <a:bodyPr wrap="square" lIns="0" tIns="0" rIns="0" bIns="0">
                <a:spAutoFit/>
              </a:bodyPr>
              <a:lstStyle/>
              <a:p>
                <a:pPr lvl="0"/>
                <a:r>
                  <a:rPr lang="en-US" sz="1000" dirty="0">
                    <a:solidFill>
                      <a:srgbClr val="FFFFFF"/>
                    </a:solidFill>
                    <a:latin typeface="Calibri" panose="020F0502020204030204" pitchFamily="34" charset="0"/>
                    <a:cs typeface="Calibri" panose="020F0502020204030204" pitchFamily="34" charset="0"/>
                  </a:rPr>
                  <a:t>LESS</a:t>
                </a:r>
                <a:br>
                  <a:rPr lang="en-US" sz="1000" dirty="0">
                    <a:solidFill>
                      <a:srgbClr val="FFFFFF"/>
                    </a:solidFill>
                    <a:latin typeface="Calibri" panose="020F0502020204030204" pitchFamily="34" charset="0"/>
                    <a:cs typeface="Calibri" panose="020F0502020204030204" pitchFamily="34" charset="0"/>
                  </a:rPr>
                </a:br>
                <a:r>
                  <a:rPr lang="en-US" sz="1000" dirty="0">
                    <a:solidFill>
                      <a:srgbClr val="FFFFFF"/>
                    </a:solidFill>
                    <a:latin typeface="Calibri" panose="020F0502020204030204" pitchFamily="34" charset="0"/>
                    <a:cs typeface="Calibri" panose="020F0502020204030204" pitchFamily="34" charset="0"/>
                  </a:rPr>
                  <a:t>MEDICATION</a:t>
                </a:r>
              </a:p>
            </p:txBody>
          </p:sp>
        </p:grpSp>
        <p:pic>
          <p:nvPicPr>
            <p:cNvPr id="31" name="Picture 30">
              <a:extLst>
                <a:ext uri="{FF2B5EF4-FFF2-40B4-BE49-F238E27FC236}">
                  <a16:creationId xmlns:a16="http://schemas.microsoft.com/office/drawing/2014/main" id="{6D205100-AA9A-8B4C-BFA8-5506AF4072BC}"/>
                </a:ext>
              </a:extLst>
            </p:cNvPr>
            <p:cNvPicPr>
              <a:picLocks noChangeAspect="1"/>
            </p:cNvPicPr>
            <p:nvPr/>
          </p:nvPicPr>
          <p:blipFill>
            <a:blip r:embed="rId7"/>
            <a:srcRect/>
            <a:stretch/>
          </p:blipFill>
          <p:spPr>
            <a:xfrm>
              <a:off x="5879875" y="1153012"/>
              <a:ext cx="2060709" cy="3626162"/>
            </a:xfrm>
            <a:prstGeom prst="rect">
              <a:avLst/>
            </a:prstGeom>
          </p:spPr>
        </p:pic>
        <p:pic>
          <p:nvPicPr>
            <p:cNvPr id="39" name="Picture 38">
              <a:extLst>
                <a:ext uri="{FF2B5EF4-FFF2-40B4-BE49-F238E27FC236}">
                  <a16:creationId xmlns:a16="http://schemas.microsoft.com/office/drawing/2014/main" id="{77CF9106-83E9-3C44-9676-1F7B557934CC}"/>
                </a:ext>
              </a:extLst>
            </p:cNvPr>
            <p:cNvPicPr>
              <a:picLocks noChangeAspect="1"/>
            </p:cNvPicPr>
            <p:nvPr/>
          </p:nvPicPr>
          <p:blipFill rotWithShape="1">
            <a:blip r:embed="rId8"/>
            <a:srcRect b="20880"/>
            <a:stretch/>
          </p:blipFill>
          <p:spPr>
            <a:xfrm>
              <a:off x="7279112" y="3631123"/>
              <a:ext cx="1499979" cy="1136140"/>
            </a:xfrm>
            <a:prstGeom prst="rect">
              <a:avLst/>
            </a:prstGeom>
          </p:spPr>
        </p:pic>
      </p:grpSp>
    </p:spTree>
    <p:extLst>
      <p:ext uri="{BB962C8B-B14F-4D97-AF65-F5344CB8AC3E}">
        <p14:creationId xmlns:p14="http://schemas.microsoft.com/office/powerpoint/2010/main" val="39285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street sign&#10;&#10;Description automatically generated">
            <a:extLst>
              <a:ext uri="{FF2B5EF4-FFF2-40B4-BE49-F238E27FC236}">
                <a16:creationId xmlns:a16="http://schemas.microsoft.com/office/drawing/2014/main" id="{9569CD52-CF14-294E-963F-2636496318C4}"/>
              </a:ext>
            </a:extLst>
          </p:cNvPr>
          <p:cNvPicPr>
            <a:picLocks noGrp="1" noChangeAspect="1"/>
          </p:cNvPicPr>
          <p:nvPr>
            <p:ph sz="quarter" idx="11"/>
          </p:nvPr>
        </p:nvPicPr>
        <p:blipFill>
          <a:blip r:embed="rId2">
            <a:extLst>
              <a:ext uri="{837473B0-CC2E-450A-ABE3-18F120FF3D39}">
                <a1611:picAttrSrcUrl xmlns:a1611="http://schemas.microsoft.com/office/drawing/2016/11/main" r:id="rId3"/>
              </a:ext>
            </a:extLst>
          </a:blip>
          <a:stretch>
            <a:fillRect/>
          </a:stretch>
        </p:blipFill>
        <p:spPr>
          <a:xfrm>
            <a:off x="2968228" y="1373188"/>
            <a:ext cx="6255543" cy="4170362"/>
          </a:xfrm>
        </p:spPr>
      </p:pic>
      <p:sp>
        <p:nvSpPr>
          <p:cNvPr id="3" name="Footer Placeholder 2">
            <a:extLst>
              <a:ext uri="{FF2B5EF4-FFF2-40B4-BE49-F238E27FC236}">
                <a16:creationId xmlns:a16="http://schemas.microsoft.com/office/drawing/2014/main" id="{29775F0E-FEC9-4647-B0D2-A6B22C1B689A}"/>
              </a:ext>
            </a:extLst>
          </p:cNvPr>
          <p:cNvSpPr>
            <a:spLocks noGrp="1"/>
          </p:cNvSpPr>
          <p:nvPr>
            <p:ph type="ftr" sz="quarter" idx="10"/>
          </p:nvPr>
        </p:nvSpPr>
        <p:spPr/>
        <p:txBody>
          <a:bodyPr/>
          <a:lstStyle/>
          <a:p>
            <a:endParaRPr lang="en-GB" dirty="0"/>
          </a:p>
        </p:txBody>
      </p:sp>
      <p:sp>
        <p:nvSpPr>
          <p:cNvPr id="4" name="Title 3">
            <a:extLst>
              <a:ext uri="{FF2B5EF4-FFF2-40B4-BE49-F238E27FC236}">
                <a16:creationId xmlns:a16="http://schemas.microsoft.com/office/drawing/2014/main" id="{BDFD857B-8FC2-BB42-84FE-9CBF64408402}"/>
              </a:ext>
            </a:extLst>
          </p:cNvPr>
          <p:cNvSpPr>
            <a:spLocks noGrp="1"/>
          </p:cNvSpPr>
          <p:nvPr>
            <p:ph type="title"/>
          </p:nvPr>
        </p:nvSpPr>
        <p:spPr/>
        <p:txBody>
          <a:bodyPr/>
          <a:lstStyle/>
          <a:p>
            <a:r>
              <a:rPr lang="en-US" dirty="0"/>
              <a:t>BE AWARE OF CHANGING GUIDELINES</a:t>
            </a:r>
          </a:p>
        </p:txBody>
      </p:sp>
      <p:sp>
        <p:nvSpPr>
          <p:cNvPr id="5" name="Slide Number Placeholder 4">
            <a:extLst>
              <a:ext uri="{FF2B5EF4-FFF2-40B4-BE49-F238E27FC236}">
                <a16:creationId xmlns:a16="http://schemas.microsoft.com/office/drawing/2014/main" id="{EB455347-063E-A149-B2F0-A449616B85D5}"/>
              </a:ext>
            </a:extLst>
          </p:cNvPr>
          <p:cNvSpPr>
            <a:spLocks noGrp="1"/>
          </p:cNvSpPr>
          <p:nvPr>
            <p:ph type="sldNum" sz="quarter" idx="12"/>
          </p:nvPr>
        </p:nvSpPr>
        <p:spPr/>
        <p:txBody>
          <a:bodyPr/>
          <a:lstStyle/>
          <a:p>
            <a:fld id="{3CE978CD-8200-452B-A882-54D258D61118}" type="slidenum">
              <a:rPr lang="en-GB" smtClean="0"/>
              <a:pPr/>
              <a:t>19</a:t>
            </a:fld>
            <a:endParaRPr lang="en-GB" dirty="0"/>
          </a:p>
        </p:txBody>
      </p:sp>
      <p:sp>
        <p:nvSpPr>
          <p:cNvPr id="8" name="TextBox 7">
            <a:extLst>
              <a:ext uri="{FF2B5EF4-FFF2-40B4-BE49-F238E27FC236}">
                <a16:creationId xmlns:a16="http://schemas.microsoft.com/office/drawing/2014/main" id="{3469B2BC-4DD3-9E49-B50A-3C0EDD080DA4}"/>
              </a:ext>
            </a:extLst>
          </p:cNvPr>
          <p:cNvSpPr txBox="1"/>
          <p:nvPr/>
        </p:nvSpPr>
        <p:spPr>
          <a:xfrm>
            <a:off x="2968228" y="5543550"/>
            <a:ext cx="6255543" cy="230832"/>
          </a:xfrm>
          <a:prstGeom prst="rect">
            <a:avLst/>
          </a:prstGeom>
          <a:noFill/>
        </p:spPr>
        <p:txBody>
          <a:bodyPr wrap="square" rtlCol="0">
            <a:spAutoFit/>
          </a:bodyPr>
          <a:lstStyle/>
          <a:p>
            <a:r>
              <a:rPr lang="en-US" sz="900">
                <a:hlinkClick r:id="rId3" tooltip="http://www.picserver.org/highway-signs2/g/guideline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47446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7011" y="4502330"/>
            <a:ext cx="10765410" cy="1207269"/>
          </a:xfrm>
          <a:prstGeom prst="rect">
            <a:avLst/>
          </a:prstGeom>
        </p:spPr>
        <p:txBody>
          <a:bodyPr vert="horz" lIns="91440" tIns="45720" rIns="91440" bIns="45720" rtlCol="0" anchor="b">
            <a:normAutofit/>
          </a:bodyPr>
          <a:lstStyle>
            <a:lvl1pPr eaLnBrk="1" hangingPunct="1">
              <a:defRPr sz="3200" b="1" i="0" baseline="0">
                <a:solidFill>
                  <a:schemeClr val="tx1">
                    <a:lumMod val="65000"/>
                    <a:lumOff val="35000"/>
                  </a:schemeClr>
                </a:solidFill>
                <a:latin typeface="Calibri"/>
                <a:ea typeface="+mj-ea"/>
                <a:cs typeface="Calibri"/>
              </a:defRPr>
            </a:lvl1pPr>
          </a:lstStyle>
          <a:p>
            <a:pPr algn="ctr">
              <a:lnSpc>
                <a:spcPct val="90000"/>
              </a:lnSpc>
              <a:spcBef>
                <a:spcPct val="0"/>
              </a:spcBef>
              <a:spcAft>
                <a:spcPts val="600"/>
              </a:spcAft>
              <a:defRPr/>
            </a:pPr>
            <a:r>
              <a:rPr lang="en-US" altLang="en-US" sz="6000" b="0" kern="1200">
                <a:solidFill>
                  <a:srgbClr val="FFFFFF"/>
                </a:solidFill>
                <a:latin typeface="+mj-lt"/>
                <a:ea typeface="+mj-ea"/>
                <a:cs typeface="+mj-cs"/>
              </a:rPr>
              <a:t>Presenter Disclosure</a:t>
            </a:r>
            <a:endParaRPr lang="en-US" sz="6000" b="0" kern="1200">
              <a:solidFill>
                <a:srgbClr val="FFFFFF"/>
              </a:solidFill>
              <a:latin typeface="+mj-lt"/>
              <a:ea typeface="+mj-ea"/>
              <a:cs typeface="+mj-cs"/>
            </a:endParaRPr>
          </a:p>
        </p:txBody>
      </p:sp>
      <p:graphicFrame>
        <p:nvGraphicFramePr>
          <p:cNvPr id="4" name="Table 3"/>
          <p:cNvGraphicFramePr>
            <a:graphicFrameLocks noGrp="1"/>
          </p:cNvGraphicFramePr>
          <p:nvPr>
            <p:extLst>
              <p:ext uri="{D42A27DB-BD31-4B8C-83A1-F6EECF244321}">
                <p14:modId xmlns:p14="http://schemas.microsoft.com/office/powerpoint/2010/main" val="2526207542"/>
              </p:ext>
            </p:extLst>
          </p:nvPr>
        </p:nvGraphicFramePr>
        <p:xfrm>
          <a:off x="650449" y="829918"/>
          <a:ext cx="10901472" cy="2903071"/>
        </p:xfrm>
        <a:graphic>
          <a:graphicData uri="http://schemas.openxmlformats.org/drawingml/2006/table">
            <a:tbl>
              <a:tblPr firstRow="1" bandRow="1">
                <a:tableStyleId>{C083E6E3-FA7D-4D7B-A595-EF9225AFEA82}</a:tableStyleId>
              </a:tblPr>
              <a:tblGrid>
                <a:gridCol w="9587451">
                  <a:extLst>
                    <a:ext uri="{9D8B030D-6E8A-4147-A177-3AD203B41FA5}">
                      <a16:colId xmlns:a16="http://schemas.microsoft.com/office/drawing/2014/main" val="20000"/>
                    </a:ext>
                  </a:extLst>
                </a:gridCol>
                <a:gridCol w="1314021">
                  <a:extLst>
                    <a:ext uri="{9D8B030D-6E8A-4147-A177-3AD203B41FA5}">
                      <a16:colId xmlns:a16="http://schemas.microsoft.com/office/drawing/2014/main" val="20001"/>
                    </a:ext>
                  </a:extLst>
                </a:gridCol>
              </a:tblGrid>
              <a:tr h="55616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a:t>Relationships</a:t>
                      </a:r>
                      <a:r>
                        <a:rPr lang="en-CA" sz="2800" baseline="0"/>
                        <a:t> with commercial interests:</a:t>
                      </a:r>
                      <a:endParaRPr lang="en-CA" sz="2800" b="0">
                        <a:solidFill>
                          <a:schemeClr val="tx1"/>
                        </a:solidFill>
                        <a:latin typeface="Arial"/>
                        <a:cs typeface="Arial"/>
                      </a:endParaRPr>
                    </a:p>
                  </a:txBody>
                  <a:tcPr marL="122234" marR="122234" marT="45838" marB="45838" anchor="ctr"/>
                </a:tc>
                <a:tc hMerge="1">
                  <a:txBody>
                    <a:bodyPr/>
                    <a:lstStyle/>
                    <a:p>
                      <a:pPr algn="ctr">
                        <a:spcBef>
                          <a:spcPts val="0"/>
                        </a:spcBef>
                      </a:pPr>
                      <a:endParaRPr lang="en-CA" sz="2000" b="1">
                        <a:solidFill>
                          <a:schemeClr val="tx1"/>
                        </a:solidFill>
                        <a:latin typeface="Arial"/>
                        <a:cs typeface="Arial"/>
                      </a:endParaRPr>
                    </a:p>
                  </a:txBody>
                  <a:tcPr marL="121920" marR="121920" anchor="ctr"/>
                </a:tc>
                <a:extLst>
                  <a:ext uri="{0D108BD9-81ED-4DB2-BD59-A6C34878D82A}">
                    <a16:rowId xmlns:a16="http://schemas.microsoft.com/office/drawing/2014/main" val="10000"/>
                  </a:ext>
                </a:extLst>
              </a:tr>
              <a:tr h="495050">
                <a:tc>
                  <a:txBody>
                    <a:bodyPr/>
                    <a:lstStyle/>
                    <a:p>
                      <a:pPr>
                        <a:spcBef>
                          <a:spcPts val="0"/>
                        </a:spcBef>
                      </a:pPr>
                      <a:r>
                        <a:rPr lang="en-CA" sz="2400" dirty="0"/>
                        <a:t>Grants/Research support  NOVONORDISK; SANOFI;</a:t>
                      </a:r>
                      <a:endParaRPr lang="en-CA" sz="2400" b="0" dirty="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122234" marR="122234" marT="45838" marB="4583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kern="1200" baseline="0">
                        <a:solidFill>
                          <a:schemeClr val="dk1"/>
                        </a:solidFill>
                        <a:effectLst/>
                        <a:latin typeface="+mn-lt"/>
                        <a:ea typeface="+mn-ea"/>
                        <a:cs typeface="Calibri"/>
                      </a:endParaRPr>
                    </a:p>
                  </a:txBody>
                  <a:tcPr marL="122234" marR="122234" marT="45838" marB="45838" anchor="ctr"/>
                </a:tc>
                <a:extLst>
                  <a:ext uri="{0D108BD9-81ED-4DB2-BD59-A6C34878D82A}">
                    <a16:rowId xmlns:a16="http://schemas.microsoft.com/office/drawing/2014/main" val="10002"/>
                  </a:ext>
                </a:extLst>
              </a:tr>
              <a:tr h="861754">
                <a:tc>
                  <a:txBody>
                    <a:bodyPr/>
                    <a:lstStyle/>
                    <a:p>
                      <a:pPr>
                        <a:spcBef>
                          <a:spcPts val="0"/>
                        </a:spcBef>
                      </a:pPr>
                      <a:r>
                        <a:rPr lang="en-CA" sz="2400" dirty="0"/>
                        <a:t>Speaker’s bureau/</a:t>
                      </a:r>
                      <a:r>
                        <a:rPr lang="en-CA" sz="2400" dirty="0" err="1"/>
                        <a:t>honoraria:DEXCOM</a:t>
                      </a:r>
                      <a:r>
                        <a:rPr lang="en-CA" sz="2400" dirty="0"/>
                        <a:t>; ANIMAS; MEDTRONIC; ELI LILLY NOVORDISK; BI ; SANOFI; ABBOTT;MERCK; ASTRAZENECA</a:t>
                      </a:r>
                      <a:endParaRPr lang="en-CA" sz="2400" b="0" dirty="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122234" marR="122234" marT="45838" marB="45838" anchor="ctr"/>
                </a:tc>
                <a:tc>
                  <a:txBody>
                    <a:bodyPr/>
                    <a:lstStyle/>
                    <a:p>
                      <a:endParaRPr lang="en-US" sz="2400" baseline="0">
                        <a:solidFill>
                          <a:schemeClr val="tx1"/>
                        </a:solidFill>
                        <a:latin typeface="+mn-lt"/>
                        <a:cs typeface="Calibri"/>
                      </a:endParaRPr>
                    </a:p>
                  </a:txBody>
                  <a:tcPr marL="122234" marR="122234" marT="45838" marB="45838" anchor="ctr"/>
                </a:tc>
                <a:extLst>
                  <a:ext uri="{0D108BD9-81ED-4DB2-BD59-A6C34878D82A}">
                    <a16:rowId xmlns:a16="http://schemas.microsoft.com/office/drawing/2014/main" val="10003"/>
                  </a:ext>
                </a:extLst>
              </a:tr>
              <a:tr h="495050">
                <a:tc>
                  <a:txBody>
                    <a:bodyPr/>
                    <a:lstStyle/>
                    <a:p>
                      <a:pPr>
                        <a:spcBef>
                          <a:spcPts val="0"/>
                        </a:spcBef>
                      </a:pPr>
                      <a:r>
                        <a:rPr lang="en-CA" sz="2400" dirty="0"/>
                        <a:t>Consulting/Advisory </a:t>
                      </a:r>
                      <a:r>
                        <a:rPr lang="en-CA" sz="2400" dirty="0" err="1"/>
                        <a:t>Board:SAME</a:t>
                      </a:r>
                      <a:r>
                        <a:rPr lang="en-CA" sz="2400" dirty="0"/>
                        <a:t> AS ABOVE</a:t>
                      </a:r>
                      <a:endParaRPr lang="en-CA" sz="2400" b="0" dirty="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122234" marR="122234" marT="45838" marB="45838"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aseline="0">
                        <a:solidFill>
                          <a:schemeClr val="tx1"/>
                        </a:solidFill>
                        <a:latin typeface="+mn-lt"/>
                        <a:cs typeface="Calibri"/>
                      </a:endParaRPr>
                    </a:p>
                  </a:txBody>
                  <a:tcPr marL="122234" marR="122234" marT="45838" marB="45838" anchor="ctr"/>
                </a:tc>
                <a:extLst>
                  <a:ext uri="{0D108BD9-81ED-4DB2-BD59-A6C34878D82A}">
                    <a16:rowId xmlns:a16="http://schemas.microsoft.com/office/drawing/2014/main" val="10004"/>
                  </a:ext>
                </a:extLst>
              </a:tr>
              <a:tr h="495050">
                <a:tc>
                  <a:txBody>
                    <a:bodyPr/>
                    <a:lstStyle/>
                    <a:p>
                      <a:pPr>
                        <a:spcBef>
                          <a:spcPts val="0"/>
                        </a:spcBef>
                      </a:pPr>
                      <a:r>
                        <a:rPr lang="en-CA" sz="2400"/>
                        <a:t>Other/Patents</a:t>
                      </a:r>
                      <a:r>
                        <a:rPr lang="en-CA" sz="2400" baseline="0"/>
                        <a:t> </a:t>
                      </a:r>
                      <a:endParaRPr lang="en-CA" sz="2400" b="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122234" marR="122234" marT="45838" marB="45838" anchor="ctr"/>
                </a:tc>
                <a:tc>
                  <a:txBody>
                    <a:bodyPr/>
                    <a:lstStyle/>
                    <a:p>
                      <a:pPr marL="0" marR="0" lvl="1" indent="0" algn="l" defTabSz="457200" rtl="0" eaLnBrk="1" fontAlgn="auto" latinLnBrk="0" hangingPunct="1">
                        <a:lnSpc>
                          <a:spcPct val="100000"/>
                        </a:lnSpc>
                        <a:spcBef>
                          <a:spcPts val="0"/>
                        </a:spcBef>
                        <a:spcAft>
                          <a:spcPts val="0"/>
                        </a:spcAft>
                        <a:buClrTx/>
                        <a:buSzPct val="75000"/>
                        <a:buFont typeface="Marlett" pitchFamily="2" charset="2"/>
                        <a:buNone/>
                        <a:tabLst/>
                        <a:defRPr/>
                      </a:pPr>
                      <a:endParaRPr lang="en-CA" sz="2400" b="0" dirty="0">
                        <a:solidFill>
                          <a:srgbClr val="000000"/>
                        </a:solidFill>
                        <a:latin typeface="+mn-lt"/>
                        <a:cs typeface="Calibri"/>
                      </a:endParaRPr>
                    </a:p>
                  </a:txBody>
                  <a:tcPr marL="122234" marR="122234" marT="45838" marB="45838"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560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8B5A43-336B-49C5-B88E-891C5467954C}"/>
              </a:ext>
            </a:extLst>
          </p:cNvPr>
          <p:cNvSpPr>
            <a:spLocks noGrp="1"/>
          </p:cNvSpPr>
          <p:nvPr>
            <p:ph type="title"/>
          </p:nvPr>
        </p:nvSpPr>
        <p:spPr/>
        <p:txBody>
          <a:bodyPr/>
          <a:lstStyle/>
          <a:p>
            <a:r>
              <a:rPr lang="en-US" sz="3200" dirty="0"/>
              <a:t>Figure 1: At diagnosis of type 2 diabetes</a:t>
            </a:r>
            <a:endParaRPr lang="fr-CA" sz="3200" dirty="0"/>
          </a:p>
        </p:txBody>
      </p:sp>
      <p:sp>
        <p:nvSpPr>
          <p:cNvPr id="30" name="Rectangle 29">
            <a:extLst>
              <a:ext uri="{FF2B5EF4-FFF2-40B4-BE49-F238E27FC236}">
                <a16:creationId xmlns:a16="http://schemas.microsoft.com/office/drawing/2014/main" id="{8B993F82-F8A0-4899-A510-F5190B9D569F}"/>
              </a:ext>
            </a:extLst>
          </p:cNvPr>
          <p:cNvSpPr/>
          <p:nvPr/>
        </p:nvSpPr>
        <p:spPr>
          <a:xfrm>
            <a:off x="2481143" y="1160240"/>
            <a:ext cx="8872657" cy="954107"/>
          </a:xfrm>
          <a:prstGeom prst="rect">
            <a:avLst/>
          </a:prstGeom>
          <a:solidFill>
            <a:srgbClr val="5B9BD5">
              <a:lumMod val="60000"/>
              <a:lumOff val="40000"/>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Assess glycemic control, cardiovascular and renal status*, recent dietary patterns and weight change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Select individualized A1C target (see Chapter 8, 2018 CPG)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Provide and/or refer for diabetes education (see Chapter 7, 2018 CPG)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Start healthy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behaviour</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interventions (see Chapters 10,11,17, 2018 CPG)</a:t>
            </a:r>
            <a:endParaRPr kumimoji="0" lang="fr-CA"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908D9A3-0029-460B-AA16-F8AF1611207C}"/>
              </a:ext>
            </a:extLst>
          </p:cNvPr>
          <p:cNvSpPr txBox="1"/>
          <p:nvPr/>
        </p:nvSpPr>
        <p:spPr>
          <a:xfrm>
            <a:off x="636085" y="2644013"/>
            <a:ext cx="1230284" cy="954107"/>
          </a:xfrm>
          <a:prstGeom prst="rect">
            <a:avLst/>
          </a:prstGeom>
          <a:solidFill>
            <a:srgbClr val="FFC000">
              <a:lumMod val="60000"/>
              <a:lumOff val="40000"/>
            </a:srgbClr>
          </a:solidFill>
        </p:spPr>
        <p:txBody>
          <a:bodyPr wrap="square" rtlCol="0">
            <a:spAutoFit/>
          </a:bodyPr>
          <a:lstStyle>
            <a:defPPr>
              <a:defRPr lang="fr-FR"/>
            </a:defPPr>
            <a:lvl1pPr algn="ctr">
              <a:defRPr sz="11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prstClr val="black"/>
                </a:solidFill>
                <a:effectLst/>
                <a:uLnTx/>
                <a:uFillTx/>
                <a:latin typeface="Calibri" panose="020F0502020204030204"/>
                <a:ea typeface="+mn-ea"/>
                <a:cs typeface="+mn-cs"/>
              </a:rPr>
              <a:t>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prstClr val="black"/>
                </a:solidFill>
                <a:effectLst/>
                <a:uLnTx/>
                <a:uFillTx/>
                <a:latin typeface="Calibri" panose="020F0502020204030204"/>
                <a:ea typeface="+mn-ea"/>
                <a:cs typeface="+mn-cs"/>
              </a:rPr>
              <a:t>Attain A1c target by 3 months</a:t>
            </a:r>
            <a:endParaRPr kumimoji="0" lang="fr-CA"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45F91C-0C3D-4E31-9140-9B6A64EBD960}"/>
              </a:ext>
            </a:extLst>
          </p:cNvPr>
          <p:cNvSpPr txBox="1"/>
          <p:nvPr/>
        </p:nvSpPr>
        <p:spPr>
          <a:xfrm>
            <a:off x="2481144" y="2455067"/>
            <a:ext cx="2225039" cy="1332000"/>
          </a:xfrm>
          <a:prstGeom prst="rect">
            <a:avLst/>
          </a:prstGeom>
          <a:solidFill>
            <a:srgbClr val="C39BE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Lifestyle changes expected to reduce blood glucose levels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No pharmacotherapy</a:t>
            </a:r>
          </a:p>
        </p:txBody>
      </p:sp>
      <p:sp>
        <p:nvSpPr>
          <p:cNvPr id="33" name="TextBox 32">
            <a:extLst>
              <a:ext uri="{FF2B5EF4-FFF2-40B4-BE49-F238E27FC236}">
                <a16:creationId xmlns:a16="http://schemas.microsoft.com/office/drawing/2014/main" id="{56070149-9A9B-454E-AF96-2E7EC876D828}"/>
              </a:ext>
            </a:extLst>
          </p:cNvPr>
          <p:cNvSpPr txBox="1"/>
          <p:nvPr/>
        </p:nvSpPr>
        <p:spPr>
          <a:xfrm>
            <a:off x="5320958" y="2455067"/>
            <a:ext cx="2653147" cy="1332000"/>
          </a:xfrm>
          <a:prstGeom prst="rect">
            <a:avLst/>
          </a:prstGeom>
          <a:solidFill>
            <a:srgbClr val="70AD47">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Start Metformin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(If A1c&gt;1.5% above target, Start metformin + a second agents</a:t>
            </a:r>
          </a:p>
        </p:txBody>
      </p:sp>
      <p:sp>
        <p:nvSpPr>
          <p:cNvPr id="34" name="TextBox 33">
            <a:extLst>
              <a:ext uri="{FF2B5EF4-FFF2-40B4-BE49-F238E27FC236}">
                <a16:creationId xmlns:a16="http://schemas.microsoft.com/office/drawing/2014/main" id="{90449580-2914-4070-9951-F8AA4F7C5095}"/>
              </a:ext>
            </a:extLst>
          </p:cNvPr>
          <p:cNvSpPr txBox="1"/>
          <p:nvPr/>
        </p:nvSpPr>
        <p:spPr>
          <a:xfrm>
            <a:off x="8553020" y="2455067"/>
            <a:ext cx="2800780" cy="1332000"/>
          </a:xfrm>
          <a:prstGeom prst="rect">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Symptomatic hyperglycemia and/or metabolic decompensation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Start insulin </a:t>
            </a:r>
            <a:r>
              <a:rPr kumimoji="0" lang="en-CA" sz="1600" b="0" i="0" u="none" strike="noStrike" kern="0" cap="none" spc="0" normalizeH="0" baseline="30000" noProof="0" dirty="0">
                <a:ln>
                  <a:noFill/>
                </a:ln>
                <a:solidFill>
                  <a:prstClr val="black"/>
                </a:solidFill>
                <a:effectLst/>
                <a:uLnTx/>
                <a:uFillTx/>
                <a:latin typeface="Calibri" panose="020F0502020204030204"/>
                <a:ea typeface="+mn-ea"/>
                <a:cs typeface="+mn-cs"/>
              </a:rPr>
              <a:t>**</a:t>
            </a: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CA" sz="1600" b="0" i="0" u="sng" strike="noStrike" kern="0" cap="none" spc="0" normalizeH="0" baseline="0" noProof="0" dirty="0">
                <a:ln>
                  <a:noFill/>
                </a:ln>
                <a:solidFill>
                  <a:prstClr val="black"/>
                </a:solidFill>
                <a:effectLst/>
                <a:uLnTx/>
                <a:uFillTx/>
                <a:latin typeface="Calibri" panose="020F0502020204030204"/>
                <a:ea typeface="+mn-ea"/>
                <a:cs typeface="+mn-cs"/>
              </a:rPr>
              <a:t>+</a:t>
            </a: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 metformin</a:t>
            </a:r>
          </a:p>
        </p:txBody>
      </p:sp>
      <p:sp>
        <p:nvSpPr>
          <p:cNvPr id="35" name="TextBox 34">
            <a:extLst>
              <a:ext uri="{FF2B5EF4-FFF2-40B4-BE49-F238E27FC236}">
                <a16:creationId xmlns:a16="http://schemas.microsoft.com/office/drawing/2014/main" id="{E4CBDAAF-8108-4AFB-9C6F-FB39B9C3C7EB}"/>
              </a:ext>
            </a:extLst>
          </p:cNvPr>
          <p:cNvSpPr txBox="1"/>
          <p:nvPr/>
        </p:nvSpPr>
        <p:spPr>
          <a:xfrm>
            <a:off x="636086" y="3863976"/>
            <a:ext cx="1230284" cy="830997"/>
          </a:xfrm>
          <a:prstGeom prst="rect">
            <a:avLst/>
          </a:prstGeom>
          <a:solidFill>
            <a:srgbClr val="FFC9C9"/>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a:ea typeface="+mn-ea"/>
                <a:cs typeface="+mn-cs"/>
              </a:rPr>
              <a:t>If A1c NOT at target at 3 months</a:t>
            </a:r>
            <a:endPar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6C730906-D44F-4CAE-B4D6-BFAF07D3619C}"/>
              </a:ext>
            </a:extLst>
          </p:cNvPr>
          <p:cNvSpPr txBox="1"/>
          <p:nvPr/>
        </p:nvSpPr>
        <p:spPr>
          <a:xfrm>
            <a:off x="2481144" y="4110197"/>
            <a:ext cx="2225039" cy="338554"/>
          </a:xfrm>
          <a:prstGeom prst="rect">
            <a:avLst/>
          </a:prstGeom>
          <a:solidFill>
            <a:srgbClr val="70AD47">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Start Metformin</a:t>
            </a:r>
          </a:p>
        </p:txBody>
      </p:sp>
      <p:sp>
        <p:nvSpPr>
          <p:cNvPr id="37" name="TextBox 36">
            <a:extLst>
              <a:ext uri="{FF2B5EF4-FFF2-40B4-BE49-F238E27FC236}">
                <a16:creationId xmlns:a16="http://schemas.microsoft.com/office/drawing/2014/main" id="{6BAF4E3A-489D-4735-A8CE-1247C21487DB}"/>
              </a:ext>
            </a:extLst>
          </p:cNvPr>
          <p:cNvSpPr txBox="1"/>
          <p:nvPr/>
        </p:nvSpPr>
        <p:spPr>
          <a:xfrm>
            <a:off x="5338887" y="4110197"/>
            <a:ext cx="2617289" cy="338554"/>
          </a:xfrm>
          <a:prstGeom prst="rect">
            <a:avLst/>
          </a:prstGeom>
          <a:solidFill>
            <a:srgbClr val="5B9BD5">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Calibri" panose="020F0502020204030204"/>
                <a:ea typeface="+mn-ea"/>
                <a:cs typeface="+mn-cs"/>
              </a:rPr>
              <a:t>Adjust or advance therapy</a:t>
            </a:r>
          </a:p>
        </p:txBody>
      </p:sp>
      <p:sp>
        <p:nvSpPr>
          <p:cNvPr id="38" name="TextBox 37">
            <a:extLst>
              <a:ext uri="{FF2B5EF4-FFF2-40B4-BE49-F238E27FC236}">
                <a16:creationId xmlns:a16="http://schemas.microsoft.com/office/drawing/2014/main" id="{07855377-EEF9-40C9-971A-64D73BCBF1FF}"/>
              </a:ext>
            </a:extLst>
          </p:cNvPr>
          <p:cNvSpPr txBox="1"/>
          <p:nvPr/>
        </p:nvSpPr>
        <p:spPr>
          <a:xfrm>
            <a:off x="2481143" y="4824270"/>
            <a:ext cx="5492961" cy="307777"/>
          </a:xfrm>
          <a:prstGeom prst="rect">
            <a:avLst/>
          </a:prstGeom>
          <a:solidFill>
            <a:srgbClr val="5B9BD5">
              <a:lumMod val="60000"/>
              <a:lumOff val="4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fr-FR"/>
            </a:defPPr>
            <a:lvl1pPr marL="285750" indent="-285750">
              <a:buFont typeface="Arial" panose="020B0604020202020204" pitchFamily="34" charset="0"/>
              <a:buChar char="•"/>
              <a:defRPr sz="1400"/>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400" b="0" i="0" u="none" strike="noStrike" kern="0" cap="none" spc="0" normalizeH="0" baseline="0" noProof="0" dirty="0">
                <a:ln>
                  <a:noFill/>
                </a:ln>
                <a:solidFill>
                  <a:prstClr val="black"/>
                </a:solidFill>
                <a:effectLst/>
                <a:uLnTx/>
                <a:uFillTx/>
                <a:latin typeface="Calibri" panose="020F0502020204030204"/>
                <a:ea typeface="+mn-ea"/>
                <a:cs typeface="+mn-cs"/>
              </a:rPr>
              <a:t>Reassess A1c in 3-6 months (see chapter 9, 2018 CPG)</a:t>
            </a:r>
          </a:p>
        </p:txBody>
      </p:sp>
      <p:cxnSp>
        <p:nvCxnSpPr>
          <p:cNvPr id="39" name="Straight Arrow Connector 38">
            <a:extLst>
              <a:ext uri="{FF2B5EF4-FFF2-40B4-BE49-F238E27FC236}">
                <a16:creationId xmlns:a16="http://schemas.microsoft.com/office/drawing/2014/main" id="{FC72D308-571B-433B-A1CD-39B30784CBFB}"/>
              </a:ext>
            </a:extLst>
          </p:cNvPr>
          <p:cNvCxnSpPr>
            <a:cxnSpLocks/>
          </p:cNvCxnSpPr>
          <p:nvPr/>
        </p:nvCxnSpPr>
        <p:spPr>
          <a:xfrm>
            <a:off x="3593663" y="2117630"/>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0" name="Straight Arrow Connector 39">
            <a:extLst>
              <a:ext uri="{FF2B5EF4-FFF2-40B4-BE49-F238E27FC236}">
                <a16:creationId xmlns:a16="http://schemas.microsoft.com/office/drawing/2014/main" id="{486AF6DF-9E60-44EC-AC01-670C58640965}"/>
              </a:ext>
            </a:extLst>
          </p:cNvPr>
          <p:cNvCxnSpPr>
            <a:cxnSpLocks/>
          </p:cNvCxnSpPr>
          <p:nvPr/>
        </p:nvCxnSpPr>
        <p:spPr>
          <a:xfrm>
            <a:off x="3593663" y="3778507"/>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1" name="Straight Arrow Connector 40">
            <a:extLst>
              <a:ext uri="{FF2B5EF4-FFF2-40B4-BE49-F238E27FC236}">
                <a16:creationId xmlns:a16="http://schemas.microsoft.com/office/drawing/2014/main" id="{25A8DE72-E8CA-437B-8A97-EBB05BCE9501}"/>
              </a:ext>
            </a:extLst>
          </p:cNvPr>
          <p:cNvCxnSpPr>
            <a:cxnSpLocks/>
          </p:cNvCxnSpPr>
          <p:nvPr/>
        </p:nvCxnSpPr>
        <p:spPr>
          <a:xfrm>
            <a:off x="6647531" y="2117630"/>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2" name="Straight Arrow Connector 41">
            <a:extLst>
              <a:ext uri="{FF2B5EF4-FFF2-40B4-BE49-F238E27FC236}">
                <a16:creationId xmlns:a16="http://schemas.microsoft.com/office/drawing/2014/main" id="{E5A013A3-3918-4EB6-A6F2-CF4A622D1421}"/>
              </a:ext>
            </a:extLst>
          </p:cNvPr>
          <p:cNvCxnSpPr>
            <a:cxnSpLocks/>
          </p:cNvCxnSpPr>
          <p:nvPr/>
        </p:nvCxnSpPr>
        <p:spPr>
          <a:xfrm>
            <a:off x="6647531" y="3778507"/>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D22AF976-2F38-4CF4-BA2D-A5684ED7B023}"/>
              </a:ext>
            </a:extLst>
          </p:cNvPr>
          <p:cNvCxnSpPr>
            <a:cxnSpLocks/>
          </p:cNvCxnSpPr>
          <p:nvPr/>
        </p:nvCxnSpPr>
        <p:spPr>
          <a:xfrm>
            <a:off x="9953410" y="2117630"/>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4" name="Straight Arrow Connector 43">
            <a:extLst>
              <a:ext uri="{FF2B5EF4-FFF2-40B4-BE49-F238E27FC236}">
                <a16:creationId xmlns:a16="http://schemas.microsoft.com/office/drawing/2014/main" id="{02FA6421-B2CA-4807-B240-9D7C30183D6D}"/>
              </a:ext>
            </a:extLst>
          </p:cNvPr>
          <p:cNvCxnSpPr>
            <a:cxnSpLocks/>
          </p:cNvCxnSpPr>
          <p:nvPr/>
        </p:nvCxnSpPr>
        <p:spPr>
          <a:xfrm>
            <a:off x="3593663" y="4459930"/>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5" name="Straight Arrow Connector 44">
            <a:extLst>
              <a:ext uri="{FF2B5EF4-FFF2-40B4-BE49-F238E27FC236}">
                <a16:creationId xmlns:a16="http://schemas.microsoft.com/office/drawing/2014/main" id="{11D87115-1FFB-486B-80F7-7AEA622BAD47}"/>
              </a:ext>
            </a:extLst>
          </p:cNvPr>
          <p:cNvCxnSpPr>
            <a:cxnSpLocks/>
          </p:cNvCxnSpPr>
          <p:nvPr/>
        </p:nvCxnSpPr>
        <p:spPr>
          <a:xfrm>
            <a:off x="6647531" y="4459930"/>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46" name="Straight Arrow Connector 45">
            <a:extLst>
              <a:ext uri="{FF2B5EF4-FFF2-40B4-BE49-F238E27FC236}">
                <a16:creationId xmlns:a16="http://schemas.microsoft.com/office/drawing/2014/main" id="{99D28A69-60EE-4357-822D-7725DD0D449A}"/>
              </a:ext>
            </a:extLst>
          </p:cNvPr>
          <p:cNvCxnSpPr>
            <a:cxnSpLocks/>
          </p:cNvCxnSpPr>
          <p:nvPr/>
        </p:nvCxnSpPr>
        <p:spPr>
          <a:xfrm>
            <a:off x="9953410" y="3775946"/>
            <a:ext cx="0" cy="1742246"/>
          </a:xfrm>
          <a:prstGeom prst="straightConnector1">
            <a:avLst/>
          </a:prstGeom>
          <a:noFill/>
          <a:ln w="190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82DBD899-FA55-4CF7-8605-CDE6DFEE1C1B}"/>
              </a:ext>
            </a:extLst>
          </p:cNvPr>
          <p:cNvCxnSpPr>
            <a:cxnSpLocks/>
          </p:cNvCxnSpPr>
          <p:nvPr/>
        </p:nvCxnSpPr>
        <p:spPr>
          <a:xfrm>
            <a:off x="5227623" y="5162824"/>
            <a:ext cx="0" cy="337438"/>
          </a:xfrm>
          <a:prstGeom prst="straightConnector1">
            <a:avLst/>
          </a:prstGeom>
          <a:noFill/>
          <a:ln w="19050" cap="flat" cmpd="sng" algn="ctr">
            <a:solidFill>
              <a:sysClr val="windowText" lastClr="000000"/>
            </a:solidFill>
            <a:prstDash val="solid"/>
            <a:miter lim="800000"/>
            <a:tailEnd type="triangle"/>
          </a:ln>
          <a:effectLst/>
        </p:spPr>
      </p:cxnSp>
      <p:sp>
        <p:nvSpPr>
          <p:cNvPr id="48" name="TextBox 47">
            <a:extLst>
              <a:ext uri="{FF2B5EF4-FFF2-40B4-BE49-F238E27FC236}">
                <a16:creationId xmlns:a16="http://schemas.microsoft.com/office/drawing/2014/main" id="{F3317A94-B969-4FE5-B57D-3FF145624C11}"/>
              </a:ext>
            </a:extLst>
          </p:cNvPr>
          <p:cNvSpPr txBox="1"/>
          <p:nvPr/>
        </p:nvSpPr>
        <p:spPr>
          <a:xfrm>
            <a:off x="4397265" y="5498158"/>
            <a:ext cx="15483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Got to figure 2</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D2E7E46-ACA3-455D-AFB0-911DFF4F1A91}"/>
              </a:ext>
            </a:extLst>
          </p:cNvPr>
          <p:cNvSpPr txBox="1"/>
          <p:nvPr/>
        </p:nvSpPr>
        <p:spPr>
          <a:xfrm>
            <a:off x="9157524" y="5500262"/>
            <a:ext cx="15483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Got to figure 3</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912EEA9-2C83-4DB1-B9DE-7CAAD93623FA}"/>
              </a:ext>
            </a:extLst>
          </p:cNvPr>
          <p:cNvSpPr txBox="1"/>
          <p:nvPr/>
        </p:nvSpPr>
        <p:spPr>
          <a:xfrm>
            <a:off x="286641" y="5821401"/>
            <a:ext cx="1152861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 individuals </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atherosclerotic cardiovascular disease, history of heart failure (with reduced ejection fraction) or chronic kidney disease, agents with cardiorenal benefits (Figures 2A and 2B) may be considered (see Pharmacologic Glycemic Management of Type 2 Diabetes in Adults: 2020 Update - The User's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Unintentional weight loss should prompt consideration of other diagnoses (e.g. type 1 diabetes or pancreatic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Reassess need for ongoing insulin therapy once type of diabetes is established and response to health behavior </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interventions </a:t>
            </a: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assessed</a:t>
            </a:r>
            <a:endPar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A 1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 glycated hemoglobin;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CPG,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clinical practice guidelines</a:t>
            </a:r>
            <a:endPar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BE324F9-47F4-4595-A7BF-1C4B95594F6A}"/>
              </a:ext>
            </a:extLst>
          </p:cNvPr>
          <p:cNvSpPr txBox="1"/>
          <p:nvPr/>
        </p:nvSpPr>
        <p:spPr>
          <a:xfrm>
            <a:off x="8854821" y="6252288"/>
            <a:ext cx="30027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Lipscombe</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 et al. Can J </a:t>
            </a: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Diabetes</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 44 (2020) 575-591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Senior et al.,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Can J Diabetes. 2020 Oct;44(7):592-596.</a:t>
            </a:r>
            <a:endPar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7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6E18251D-8DA5-4ACE-8BC3-F03B4141D8D3}"/>
              </a:ext>
            </a:extLst>
          </p:cNvPr>
          <p:cNvSpPr/>
          <p:nvPr/>
        </p:nvSpPr>
        <p:spPr>
          <a:xfrm rot="16200000">
            <a:off x="9434328" y="3585588"/>
            <a:ext cx="875488" cy="3492231"/>
          </a:xfrm>
          <a:prstGeom prst="rightArrow">
            <a:avLst>
              <a:gd name="adj1" fmla="val 91087"/>
              <a:gd name="adj2" fmla="val 4475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FCD732CD-2D3C-4DEC-92A7-530BC9645ADD}"/>
              </a:ext>
            </a:extLst>
          </p:cNvPr>
          <p:cNvSpPr/>
          <p:nvPr/>
        </p:nvSpPr>
        <p:spPr>
          <a:xfrm>
            <a:off x="8719777" y="5159679"/>
            <a:ext cx="767023" cy="609770"/>
          </a:xfrm>
          <a:prstGeom prst="rect">
            <a:avLst/>
          </a:prstGeom>
          <a:solidFill>
            <a:srgbClr val="FF9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Arrow: Right 37">
            <a:extLst>
              <a:ext uri="{FF2B5EF4-FFF2-40B4-BE49-F238E27FC236}">
                <a16:creationId xmlns:a16="http://schemas.microsoft.com/office/drawing/2014/main" id="{646394C9-7869-4981-9B8B-94F6D23DA5B6}"/>
              </a:ext>
            </a:extLst>
          </p:cNvPr>
          <p:cNvSpPr/>
          <p:nvPr/>
        </p:nvSpPr>
        <p:spPr>
          <a:xfrm rot="5400000">
            <a:off x="7786519" y="2366947"/>
            <a:ext cx="875490" cy="3866804"/>
          </a:xfrm>
          <a:prstGeom prst="rightArrow">
            <a:avLst>
              <a:gd name="adj1" fmla="val 87187"/>
              <a:gd name="adj2" fmla="val 37671"/>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23" name="Table 22">
            <a:extLst>
              <a:ext uri="{FF2B5EF4-FFF2-40B4-BE49-F238E27FC236}">
                <a16:creationId xmlns:a16="http://schemas.microsoft.com/office/drawing/2014/main" id="{581B6FF8-0783-4ABB-BDF0-417B357B696B}"/>
              </a:ext>
            </a:extLst>
          </p:cNvPr>
          <p:cNvGraphicFramePr>
            <a:graphicFrameLocks noGrp="1"/>
          </p:cNvGraphicFramePr>
          <p:nvPr/>
        </p:nvGraphicFramePr>
        <p:xfrm>
          <a:off x="6532562" y="3544930"/>
          <a:ext cx="5085625" cy="2360151"/>
        </p:xfrm>
        <a:graphic>
          <a:graphicData uri="http://schemas.openxmlformats.org/drawingml/2006/table">
            <a:tbl>
              <a:tblPr/>
              <a:tblGrid>
                <a:gridCol w="1746250">
                  <a:extLst>
                    <a:ext uri="{9D8B030D-6E8A-4147-A177-3AD203B41FA5}">
                      <a16:colId xmlns:a16="http://schemas.microsoft.com/office/drawing/2014/main" val="1404866733"/>
                    </a:ext>
                  </a:extLst>
                </a:gridCol>
                <a:gridCol w="1609780">
                  <a:extLst>
                    <a:ext uri="{9D8B030D-6E8A-4147-A177-3AD203B41FA5}">
                      <a16:colId xmlns:a16="http://schemas.microsoft.com/office/drawing/2014/main" val="1920602100"/>
                    </a:ext>
                  </a:extLst>
                </a:gridCol>
                <a:gridCol w="1729595">
                  <a:extLst>
                    <a:ext uri="{9D8B030D-6E8A-4147-A177-3AD203B41FA5}">
                      <a16:colId xmlns:a16="http://schemas.microsoft.com/office/drawing/2014/main" val="2486891995"/>
                    </a:ext>
                  </a:extLst>
                </a:gridCol>
              </a:tblGrid>
              <a:tr h="298243">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r>
                        <a:rPr lang="en-US" sz="1000" b="1" u="none" strike="noStrike" dirty="0">
                          <a:effectLst/>
                        </a:rPr>
                        <a:t>PROVEN</a:t>
                      </a:r>
                      <a:r>
                        <a:rPr lang="en-US" sz="1000" u="none" strike="noStrike" dirty="0">
                          <a:effectLst/>
                        </a:rPr>
                        <a:t> cardiorenal benefit</a:t>
                      </a:r>
                    </a:p>
                    <a:p>
                      <a:pPr algn="l" fontAlgn="b"/>
                      <a:r>
                        <a:rPr lang="en-US" sz="1000" u="none" strike="noStrike" dirty="0">
                          <a:effectLst/>
                        </a:rPr>
                        <a:t>in high risk populations**</a:t>
                      </a:r>
                      <a:endParaRPr lang="en-US" sz="1000" b="0" i="0" u="none" strike="noStrike" dirty="0">
                        <a:solidFill>
                          <a:srgbClr val="000000"/>
                        </a:solidFill>
                        <a:effectLst/>
                        <a:latin typeface="Arial" panose="020B0604020202020204" pitchFamily="34" charset="0"/>
                      </a:endParaRPr>
                    </a:p>
                  </a:txBody>
                  <a:tcPr marL="9525" marR="9525" marT="9525" marB="0" anchor="b">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r>
                        <a:rPr lang="en-US" sz="1000" u="none" strike="noStrike" dirty="0">
                          <a:effectLst/>
                        </a:rPr>
                        <a:t>CV safety, but </a:t>
                      </a:r>
                      <a:r>
                        <a:rPr lang="en-US" sz="1000" b="1" u="none" strike="noStrike" dirty="0">
                          <a:effectLst/>
                        </a:rPr>
                        <a:t>NO</a:t>
                      </a:r>
                      <a:r>
                        <a:rPr lang="en-US" sz="1000" u="none" strike="noStrike" dirty="0">
                          <a:effectLst/>
                        </a:rPr>
                        <a:t> proven</a:t>
                      </a:r>
                    </a:p>
                    <a:p>
                      <a:pPr algn="l" fontAlgn="b"/>
                      <a:r>
                        <a:rPr lang="en-US" sz="1000" u="none" strike="noStrike" dirty="0">
                          <a:effectLst/>
                        </a:rPr>
                        <a:t>cardiorenal benefit**</a:t>
                      </a:r>
                      <a:endParaRPr lang="en-US" sz="1000" b="0" i="0" u="none" strike="noStrike" dirty="0">
                        <a:solidFill>
                          <a:srgbClr val="000000"/>
                        </a:solidFill>
                        <a:effectLst/>
                        <a:latin typeface="Arial" panose="020B0604020202020204" pitchFamily="34" charset="0"/>
                      </a:endParaRPr>
                    </a:p>
                  </a:txBody>
                  <a:tcPr marL="9525" marR="9525" marT="9525" marB="0" anchor="b">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ctr"/>
                      <a:r>
                        <a:rPr lang="fr-CA" sz="1000" b="1" u="none" strike="noStrike" dirty="0">
                          <a:effectLst/>
                        </a:rPr>
                        <a:t>RISK</a:t>
                      </a:r>
                      <a:r>
                        <a:rPr lang="fr-CA" sz="1000" u="none" strike="noStrike" dirty="0">
                          <a:effectLst/>
                        </a:rPr>
                        <a:t> of HF</a:t>
                      </a:r>
                      <a:endParaRPr lang="fr-CA"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extLst>
                  <a:ext uri="{0D108BD9-81ED-4DB2-BD59-A6C34878D82A}">
                    <a16:rowId xmlns:a16="http://schemas.microsoft.com/office/drawing/2014/main" val="382632895"/>
                  </a:ext>
                </a:extLst>
              </a:tr>
              <a:tr h="298243">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GLP1RA</a:t>
                      </a:r>
                      <a:br>
                        <a:rPr lang="fr-CA" sz="1000" u="none" strike="noStrike" dirty="0">
                          <a:effectLst/>
                        </a:rPr>
                      </a:br>
                      <a:r>
                        <a:rPr lang="fr-CA" sz="800" u="none" strike="noStrike" dirty="0">
                          <a:effectLst/>
                        </a:rPr>
                        <a:t>dulaglutide, liraglutide, semaglutide</a:t>
                      </a:r>
                      <a:endParaRPr lang="fr-CA"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0" u="none" strike="noStrike" dirty="0">
                          <a:effectLst/>
                        </a:rPr>
                        <a:t>GLP1RA</a:t>
                      </a:r>
                      <a:br>
                        <a:rPr lang="fr-CA" sz="1000" b="0" u="none" strike="noStrike" dirty="0">
                          <a:effectLst/>
                        </a:rPr>
                      </a:br>
                      <a:r>
                        <a:rPr lang="fr-CA" sz="800" b="0" u="none" strike="noStrike" dirty="0" err="1">
                          <a:effectLst/>
                        </a:rPr>
                        <a:t>exenatide</a:t>
                      </a:r>
                      <a:r>
                        <a:rPr lang="fr-CA" sz="800" b="0" u="none" strike="noStrike" dirty="0">
                          <a:effectLst/>
                        </a:rPr>
                        <a:t> ER, lixisenatide</a:t>
                      </a:r>
                      <a:endParaRPr lang="fr-CA"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910760"/>
                  </a:ext>
                </a:extLst>
              </a:tr>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SGLT2i</a:t>
                      </a:r>
                      <a:br>
                        <a:rPr lang="fr-CA" sz="1000" b="1" u="none" strike="noStrike" dirty="0">
                          <a:effectLst/>
                        </a:rPr>
                      </a:br>
                      <a:r>
                        <a:rPr lang="fr-CA" sz="800" u="none" strike="noStrike" dirty="0" err="1">
                          <a:effectLst/>
                        </a:rPr>
                        <a:t>canagliflozin</a:t>
                      </a:r>
                      <a:r>
                        <a:rPr lang="fr-CA" sz="800" u="none" strike="noStrike" dirty="0">
                          <a:effectLst/>
                        </a:rPr>
                        <a:t>, </a:t>
                      </a:r>
                      <a:r>
                        <a:rPr lang="fr-CA" sz="800" u="none" strike="noStrike" dirty="0" err="1">
                          <a:effectLst/>
                        </a:rPr>
                        <a:t>dapagliflozin</a:t>
                      </a:r>
                      <a:r>
                        <a:rPr lang="fr-CA" sz="800" u="none" strike="noStrike" dirty="0">
                          <a:effectLst/>
                        </a:rPr>
                        <a:t>, empagliflozin</a:t>
                      </a:r>
                      <a:endParaRPr lang="fr-CA" sz="10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800" u="none" strike="noStrike" dirty="0" err="1">
                          <a:effectLst/>
                        </a:rPr>
                        <a:t>ertugliflozin</a:t>
                      </a:r>
                      <a:r>
                        <a:rPr lang="fr-CA" sz="800" u="none" strike="noStrike" dirty="0">
                          <a:effectLst/>
                        </a:rPr>
                        <a:t>*** (SGLT2i)</a:t>
                      </a:r>
                      <a:endParaRPr lang="fr-CA" sz="8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4242047"/>
                  </a:ext>
                </a:extLst>
              </a:tr>
              <a:tr h="811593">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r>
                        <a:rPr lang="fr-CA" sz="1000" b="1" u="none" strike="noStrike" dirty="0">
                          <a:effectLst/>
                        </a:rPr>
                        <a:t>DPP4i</a:t>
                      </a:r>
                      <a:br>
                        <a:rPr lang="fr-CA" sz="1000" u="none" strike="noStrike" dirty="0">
                          <a:effectLst/>
                        </a:rPr>
                      </a:br>
                      <a:r>
                        <a:rPr lang="fr-CA" sz="800" u="none" strike="noStrike" dirty="0" err="1">
                          <a:effectLst/>
                        </a:rPr>
                        <a:t>sitagliptin</a:t>
                      </a:r>
                      <a:r>
                        <a:rPr lang="fr-CA" sz="800" u="none" strike="noStrike" dirty="0">
                          <a:effectLst/>
                        </a:rPr>
                        <a:t>, </a:t>
                      </a:r>
                      <a:r>
                        <a:rPr lang="fr-CA" sz="800" u="none" strike="noStrike" dirty="0" err="1">
                          <a:effectLst/>
                        </a:rPr>
                        <a:t>linagliptin</a:t>
                      </a:r>
                      <a:r>
                        <a:rPr lang="fr-CA" sz="800" u="none" strike="noStrike" dirty="0">
                          <a:effectLst/>
                        </a:rPr>
                        <a:t>, </a:t>
                      </a:r>
                      <a:r>
                        <a:rPr lang="fr-CA" sz="800" u="none" strike="noStrike" dirty="0" err="1">
                          <a:effectLst/>
                        </a:rPr>
                        <a:t>alogliptin</a:t>
                      </a:r>
                      <a:br>
                        <a:rPr lang="fr-CA" sz="1000" u="none" strike="noStrike" dirty="0">
                          <a:effectLst/>
                        </a:rPr>
                      </a:br>
                      <a:r>
                        <a:rPr lang="fr-CA" sz="1000" b="1" u="none" strike="noStrike" dirty="0">
                          <a:effectLst/>
                        </a:rPr>
                        <a:t>Acarbose</a:t>
                      </a:r>
                      <a:endParaRPr lang="fr-CA" sz="1000" b="1"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800" u="none" strike="noStrike" dirty="0">
                          <a:effectLst/>
                        </a:rPr>
                        <a:t>saxagliptin (DPP4i)</a:t>
                      </a:r>
                      <a:endParaRPr lang="fr-CA" sz="800" b="0" i="0" u="none" strike="noStrike" dirty="0">
                        <a:solidFill>
                          <a:srgbClr val="000000"/>
                        </a:solidFill>
                        <a:effectLst/>
                        <a:latin typeface="Arial" panose="020B060402020202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614028"/>
                  </a:ext>
                </a:extLst>
              </a:tr>
              <a:tr h="1536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r>
                        <a:rPr lang="fr-CA" sz="1000" b="1" u="none" strike="noStrike" dirty="0" err="1">
                          <a:effectLst/>
                        </a:rPr>
                        <a:t>Sulfonylureas</a:t>
                      </a:r>
                      <a:endParaRPr lang="fr-CA" sz="1000" b="1"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0" b="1"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8503823"/>
                  </a:ext>
                </a:extLst>
              </a:tr>
              <a:tr h="1536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r>
                        <a:rPr lang="fr-CA" sz="1000" b="1" u="none" strike="noStrike" dirty="0" err="1">
                          <a:effectLst/>
                        </a:rPr>
                        <a:t>Meglitinides</a:t>
                      </a:r>
                      <a:endParaRPr lang="fr-CA" sz="1000" b="1"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r>
                        <a:rPr lang="fr-CA" sz="1000" b="0" u="none" strike="noStrike" dirty="0">
                          <a:effectLst/>
                        </a:rPr>
                        <a:t>Thiazolidinediones</a:t>
                      </a:r>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9807820"/>
                  </a:ext>
                </a:extLst>
              </a:tr>
              <a:tr h="15364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r>
                        <a:rPr lang="fr-CA" sz="1000" b="1" u="none" strike="noStrike" dirty="0" err="1">
                          <a:effectLst/>
                        </a:rPr>
                        <a:t>Insulin</a:t>
                      </a:r>
                      <a:endParaRPr lang="fr-CA" sz="1000" b="1"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0" b="1"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918117"/>
                  </a:ext>
                </a:extLst>
              </a:tr>
              <a:tr h="0">
                <a:tc gridSpan="3">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b"/>
                      <a:endParaRPr lang="fr-CA" sz="1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fr-CA" sz="1000" b="0" i="0" u="none" strike="noStrike" dirty="0">
                        <a:solidFill>
                          <a:srgbClr val="000000"/>
                        </a:solidFill>
                        <a:effectLst/>
                        <a:latin typeface="Arial" panose="020B0604020202020204" pitchFamily="34" charset="0"/>
                      </a:endParaRPr>
                    </a:p>
                  </a:txBody>
                  <a:tcPr marL="9525" marR="9525" marT="9525" marB="0" anchor="b"/>
                </a:tc>
                <a:tc hMerge="1">
                  <a:txBody>
                    <a:bodyPr/>
                    <a:lstStyle/>
                    <a:p>
                      <a:pPr algn="ctr" fontAlgn="b"/>
                      <a:endParaRPr lang="fr-CA"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0743567"/>
                  </a:ext>
                </a:extLst>
              </a:tr>
              <a:tr h="0">
                <a:tc gridSpan="3">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b"/>
                      <a:r>
                        <a:rPr lang="en-US" sz="800" b="0" i="0" u="none" strike="noStrike" dirty="0">
                          <a:solidFill>
                            <a:srgbClr val="000000"/>
                          </a:solidFill>
                          <a:effectLst/>
                          <a:latin typeface="Arial" panose="020B0604020202020204" pitchFamily="34" charset="0"/>
                        </a:rPr>
                        <a:t>Fixed-dose combinations may be considered to reduce burden</a:t>
                      </a:r>
                      <a:endParaRPr lang="fr-CA" sz="800" b="0" i="0" u="none" strike="noStrike" dirty="0">
                        <a:solidFill>
                          <a:srgbClr val="000000"/>
                        </a:solidFill>
                        <a:effectLst/>
                        <a:latin typeface="Arial" panose="020B060402020202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298657173"/>
                  </a:ext>
                </a:extLst>
              </a:tr>
            </a:tbl>
          </a:graphicData>
        </a:graphic>
      </p:graphicFrame>
      <p:sp>
        <p:nvSpPr>
          <p:cNvPr id="2" name="Title 1">
            <a:extLst>
              <a:ext uri="{FF2B5EF4-FFF2-40B4-BE49-F238E27FC236}">
                <a16:creationId xmlns:a16="http://schemas.microsoft.com/office/drawing/2014/main" id="{E0454BF9-0324-4A52-B484-D78381A7A626}"/>
              </a:ext>
            </a:extLst>
          </p:cNvPr>
          <p:cNvSpPr>
            <a:spLocks noGrp="1"/>
          </p:cNvSpPr>
          <p:nvPr>
            <p:ph type="title"/>
          </p:nvPr>
        </p:nvSpPr>
        <p:spPr/>
        <p:txBody>
          <a:bodyPr>
            <a:normAutofit fontScale="90000"/>
          </a:bodyPr>
          <a:lstStyle/>
          <a:p>
            <a:r>
              <a:rPr lang="en-US" sz="3600" dirty="0"/>
              <a:t>Figure 2A. Reviewing, adjusting or advancing therapy in type 2 diabetes.</a:t>
            </a:r>
            <a:endParaRPr lang="fr-CA" sz="3600" dirty="0"/>
          </a:p>
        </p:txBody>
      </p:sp>
      <p:sp>
        <p:nvSpPr>
          <p:cNvPr id="21" name="TextBox 20">
            <a:extLst>
              <a:ext uri="{FF2B5EF4-FFF2-40B4-BE49-F238E27FC236}">
                <a16:creationId xmlns:a16="http://schemas.microsoft.com/office/drawing/2014/main" id="{E3133A8C-C756-437D-9B65-DAC2C18D3589}"/>
              </a:ext>
            </a:extLst>
          </p:cNvPr>
          <p:cNvSpPr txBox="1"/>
          <p:nvPr/>
        </p:nvSpPr>
        <p:spPr>
          <a:xfrm>
            <a:off x="4995800" y="1134689"/>
            <a:ext cx="2200401" cy="646331"/>
          </a:xfrm>
          <a:prstGeom prst="rect">
            <a:avLst/>
          </a:prstGeom>
          <a:solidFill>
            <a:srgbClr val="FFC9C9"/>
          </a:solidFill>
          <a:ln w="28575">
            <a:noFill/>
          </a:ln>
        </p:spPr>
        <p:txBody>
          <a:bodyPr wrap="square" rtlCol="0">
            <a:spAutoFit/>
          </a:bodyPr>
          <a:lstStyle>
            <a:defPPr>
              <a:defRPr lang="fr-FR"/>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If A1c NOT at target at 3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And/or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Change in clinical status</a:t>
            </a:r>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2" name="Table 21">
            <a:extLst>
              <a:ext uri="{FF2B5EF4-FFF2-40B4-BE49-F238E27FC236}">
                <a16:creationId xmlns:a16="http://schemas.microsoft.com/office/drawing/2014/main" id="{CB285B4A-C282-439B-92AC-3463D4F75C2F}"/>
              </a:ext>
            </a:extLst>
          </p:cNvPr>
          <p:cNvGraphicFramePr>
            <a:graphicFrameLocks noGrp="1"/>
          </p:cNvGraphicFramePr>
          <p:nvPr/>
        </p:nvGraphicFramePr>
        <p:xfrm>
          <a:off x="1207012" y="3541120"/>
          <a:ext cx="4644001" cy="2266611"/>
        </p:xfrm>
        <a:graphic>
          <a:graphicData uri="http://schemas.openxmlformats.org/drawingml/2006/table">
            <a:tbl>
              <a:tblPr firstRow="1" firstCol="1"/>
              <a:tblGrid>
                <a:gridCol w="337518">
                  <a:extLst>
                    <a:ext uri="{9D8B030D-6E8A-4147-A177-3AD203B41FA5}">
                      <a16:colId xmlns:a16="http://schemas.microsoft.com/office/drawing/2014/main" val="3897713607"/>
                    </a:ext>
                  </a:extLst>
                </a:gridCol>
                <a:gridCol w="821723">
                  <a:extLst>
                    <a:ext uri="{9D8B030D-6E8A-4147-A177-3AD203B41FA5}">
                      <a16:colId xmlns:a16="http://schemas.microsoft.com/office/drawing/2014/main" val="3478437435"/>
                    </a:ext>
                  </a:extLst>
                </a:gridCol>
                <a:gridCol w="590855">
                  <a:extLst>
                    <a:ext uri="{9D8B030D-6E8A-4147-A177-3AD203B41FA5}">
                      <a16:colId xmlns:a16="http://schemas.microsoft.com/office/drawing/2014/main" val="2086068935"/>
                    </a:ext>
                  </a:extLst>
                </a:gridCol>
                <a:gridCol w="241857">
                  <a:extLst>
                    <a:ext uri="{9D8B030D-6E8A-4147-A177-3AD203B41FA5}">
                      <a16:colId xmlns:a16="http://schemas.microsoft.com/office/drawing/2014/main" val="1710817699"/>
                    </a:ext>
                  </a:extLst>
                </a:gridCol>
                <a:gridCol w="308694">
                  <a:extLst>
                    <a:ext uri="{9D8B030D-6E8A-4147-A177-3AD203B41FA5}">
                      <a16:colId xmlns:a16="http://schemas.microsoft.com/office/drawing/2014/main" val="3872285351"/>
                    </a:ext>
                  </a:extLst>
                </a:gridCol>
                <a:gridCol w="579616">
                  <a:extLst>
                    <a:ext uri="{9D8B030D-6E8A-4147-A177-3AD203B41FA5}">
                      <a16:colId xmlns:a16="http://schemas.microsoft.com/office/drawing/2014/main" val="3053795869"/>
                    </a:ext>
                  </a:extLst>
                </a:gridCol>
                <a:gridCol w="809515">
                  <a:extLst>
                    <a:ext uri="{9D8B030D-6E8A-4147-A177-3AD203B41FA5}">
                      <a16:colId xmlns:a16="http://schemas.microsoft.com/office/drawing/2014/main" val="1368953548"/>
                    </a:ext>
                  </a:extLst>
                </a:gridCol>
                <a:gridCol w="133110">
                  <a:extLst>
                    <a:ext uri="{9D8B030D-6E8A-4147-A177-3AD203B41FA5}">
                      <a16:colId xmlns:a16="http://schemas.microsoft.com/office/drawing/2014/main" val="3827618774"/>
                    </a:ext>
                  </a:extLst>
                </a:gridCol>
                <a:gridCol w="821113">
                  <a:extLst>
                    <a:ext uri="{9D8B030D-6E8A-4147-A177-3AD203B41FA5}">
                      <a16:colId xmlns:a16="http://schemas.microsoft.com/office/drawing/2014/main" val="2024836628"/>
                    </a:ext>
                  </a:extLst>
                </a:gridCol>
              </a:tblGrid>
              <a:tr h="16287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fontAlgn="t"/>
                      <a:r>
                        <a:rPr lang="en-US" sz="1000" u="none" strike="noStrike" dirty="0">
                          <a:solidFill>
                            <a:schemeClr val="tx1"/>
                          </a:solidFill>
                          <a:effectLst/>
                        </a:rPr>
                        <a:t>Established Cardiovascular or Renal Disease</a:t>
                      </a:r>
                      <a:endParaRPr lang="en-US" sz="1000" b="0" i="0" u="none" strike="noStrike" dirty="0">
                        <a:solidFill>
                          <a:schemeClr val="tx1"/>
                        </a:solidFill>
                        <a:effectLst/>
                        <a:latin typeface="Arial" panose="020B0604020202020204" pitchFamily="34" charset="0"/>
                      </a:endParaRPr>
                    </a:p>
                  </a:txBody>
                  <a:tcPr marL="0" marR="0" marT="0" marB="0">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hMerge="1">
                  <a:txBody>
                    <a:bodyPr/>
                    <a:lstStyle/>
                    <a:p>
                      <a:endParaRPr lang="fr-CA"/>
                    </a:p>
                  </a:txBody>
                  <a:tcPr/>
                </a:tc>
                <a:tc hMerge="1">
                  <a:txBody>
                    <a:bodyPr/>
                    <a:lstStyle/>
                    <a:p>
                      <a:endParaRPr lang="fr-CA"/>
                    </a:p>
                  </a:txBody>
                  <a:tcPr>
                    <a:lnL w="12700" cmpd="sng">
                      <a:noFill/>
                    </a:lnL>
                  </a:tcPr>
                </a:tc>
                <a:tc hMerge="1">
                  <a:txBody>
                    <a:bodyPr/>
                    <a:lstStyle/>
                    <a:p>
                      <a:endParaRPr lang="fr-CA"/>
                    </a:p>
                  </a:txBody>
                  <a:tcPr/>
                </a:tc>
                <a:tc hMerge="1">
                  <a:txBody>
                    <a:bodyPr/>
                    <a:lstStyle/>
                    <a:p>
                      <a:endParaRPr lang="fr-CA"/>
                    </a:p>
                  </a:txBody>
                  <a:tcPr/>
                </a:tc>
                <a:tc gridSpan="2">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fontAlgn="t"/>
                      <a:r>
                        <a:rPr lang="fr-CA" sz="1000" u="none" strike="noStrike" dirty="0">
                          <a:solidFill>
                            <a:schemeClr val="tx1"/>
                          </a:solidFill>
                          <a:effectLst/>
                        </a:rPr>
                        <a:t>Risk </a:t>
                      </a:r>
                      <a:r>
                        <a:rPr lang="fr-CA" sz="1000" u="none" strike="noStrike" dirty="0" err="1">
                          <a:solidFill>
                            <a:schemeClr val="tx1"/>
                          </a:solidFill>
                          <a:effectLst/>
                        </a:rPr>
                        <a:t>Factors</a:t>
                      </a:r>
                      <a:endParaRPr lang="fr-CA" sz="1000" b="0" i="0" u="none" strike="noStrike" dirty="0">
                        <a:solidFill>
                          <a:schemeClr val="tx1"/>
                        </a:solidFill>
                        <a:effectLst/>
                        <a:latin typeface="Arial" panose="020B0604020202020204" pitchFamily="34" charset="0"/>
                      </a:endParaRPr>
                    </a:p>
                  </a:txBody>
                  <a:tcPr marL="0" marR="0" marT="0" marB="0">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hMerge="1">
                  <a:txBody>
                    <a:bodyPr/>
                    <a:lstStyle/>
                    <a:p>
                      <a:endParaRPr lang="fr-CA"/>
                    </a:p>
                  </a:txBody>
                  <a:tcPr/>
                </a:tc>
                <a:extLst>
                  <a:ext uri="{0D108BD9-81ED-4DB2-BD59-A6C34878D82A}">
                    <a16:rowId xmlns:a16="http://schemas.microsoft.com/office/drawing/2014/main" val="3431444278"/>
                  </a:ext>
                </a:extLst>
              </a:tr>
              <a:tr h="346099">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endParaRPr lang="fr-CA" sz="1000" b="0" i="0" u="none" strike="noStrike" dirty="0">
                        <a:solidFill>
                          <a:schemeClr val="tx1"/>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ct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t"/>
                      <a:r>
                        <a:rPr lang="fr-CA" sz="1000" u="none" strike="noStrike" dirty="0">
                          <a:effectLst/>
                        </a:rPr>
                        <a:t>ASCVD</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hMerge="1">
                  <a:txBody>
                    <a:bodyPr/>
                    <a:lstStyle/>
                    <a:p>
                      <a:pPr algn="l" fontAlgn="t"/>
                      <a:endParaRPr lang="fr-CA" sz="1000" b="0" i="0" u="none" strike="noStrike" dirty="0">
                        <a:solidFill>
                          <a:srgbClr val="000000"/>
                        </a:solidFill>
                        <a:effectLst/>
                        <a:latin typeface="Arial" panose="020B0604020202020204" pitchFamily="34" charset="0"/>
                      </a:endParaRPr>
                    </a:p>
                  </a:txBody>
                  <a:tcPr marL="85725" marR="9525" marT="9525" marB="0" anchor="ctr">
                    <a:solidFill>
                      <a:schemeClr val="bg1">
                        <a:lumMod val="65000"/>
                      </a:scheme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t"/>
                      <a:r>
                        <a:rPr lang="fr-CA" sz="1000" u="none" strike="noStrike" dirty="0">
                          <a:effectLst/>
                        </a:rPr>
                        <a:t>CKD</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h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t"/>
                      <a:r>
                        <a:rPr lang="fr-CA" sz="1000" u="none" strike="noStrike" dirty="0">
                          <a:effectLst/>
                        </a:rPr>
                        <a:t>HF</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t"/>
                      <a:r>
                        <a:rPr lang="en-US" sz="1000" u="none" strike="noStrike" dirty="0">
                          <a:effectLst/>
                        </a:rPr>
                        <a:t>&gt;60 </a:t>
                      </a:r>
                      <a:r>
                        <a:rPr lang="en-US" sz="1000" u="none" strike="noStrike" dirty="0" err="1">
                          <a:effectLst/>
                        </a:rPr>
                        <a:t>yrs</a:t>
                      </a:r>
                      <a:r>
                        <a:rPr lang="en-US" sz="1000" u="none" strike="noStrike" dirty="0">
                          <a:effectLst/>
                        </a:rPr>
                        <a:t> with CV risk factors</a:t>
                      </a:r>
                      <a:r>
                        <a:rPr lang="en-US" sz="1000" u="none" strike="noStrike" baseline="30000" dirty="0">
                          <a:effectLst/>
                        </a:rPr>
                        <a:t>+</a:t>
                      </a:r>
                      <a:endParaRPr lang="en-US"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65000"/>
                      </a:sysClr>
                    </a:solidFill>
                  </a:tcPr>
                </a:tc>
                <a:tc hMerge="1">
                  <a:txBody>
                    <a:bodyPr/>
                    <a:lstStyle/>
                    <a:p>
                      <a:endParaRPr lang="fr-CA"/>
                    </a:p>
                  </a:txBody>
                  <a:tcPr/>
                </a:tc>
                <a:extLst>
                  <a:ext uri="{0D108BD9-81ED-4DB2-BD59-A6C34878D82A}">
                    <a16:rowId xmlns:a16="http://schemas.microsoft.com/office/drawing/2014/main" val="1835091994"/>
                  </a:ext>
                </a:extLst>
              </a:tr>
              <a:tr h="519149">
                <a:tc rowSpan="3">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fontAlgn="ctr"/>
                      <a:r>
                        <a:rPr lang="en-US" sz="1000" u="none" strike="noStrike" dirty="0">
                          <a:solidFill>
                            <a:schemeClr val="tx1"/>
                          </a:solidFill>
                          <a:effectLst/>
                        </a:rPr>
                        <a:t>Lower risks observed in clinical trials</a:t>
                      </a:r>
                      <a:endParaRPr lang="en-US" sz="1000" b="0" i="0" u="none" strike="noStrike" dirty="0">
                        <a:solidFill>
                          <a:schemeClr val="tx1"/>
                        </a:solidFill>
                        <a:effectLst/>
                        <a:latin typeface="Arial" panose="020B0604020202020204" pitchFamily="34" charset="0"/>
                      </a:endParaRPr>
                    </a:p>
                  </a:txBody>
                  <a:tcPr marL="0" marR="0" marT="0" marB="0" vert="vert27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t"/>
                      <a:r>
                        <a:rPr lang="fr-CA" sz="1000" u="none" strike="noStrike" dirty="0">
                          <a:effectLst/>
                        </a:rPr>
                        <a:t>MACE</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GLP1-RA</a:t>
                      </a:r>
                      <a:br>
                        <a:rPr lang="fr-CA" sz="1000" b="1" u="none" strike="noStrike" dirty="0">
                          <a:effectLst/>
                        </a:rPr>
                      </a:br>
                      <a:r>
                        <a:rPr lang="fr-CA" sz="1000" b="1" u="none" strike="noStrike" dirty="0">
                          <a:effectLst/>
                        </a:rPr>
                        <a:t>or</a:t>
                      </a:r>
                      <a:br>
                        <a:rPr lang="fr-CA" sz="1000" b="1" u="none" strike="noStrike" dirty="0">
                          <a:effectLst/>
                        </a:rPr>
                      </a:br>
                      <a:r>
                        <a:rPr lang="fr-CA" sz="1000" b="1" u="none" strike="noStrike" dirty="0">
                          <a:effectLst/>
                        </a:rPr>
                        <a:t>SGLT2i*</a:t>
                      </a:r>
                      <a:endParaRPr lang="fr-CA" sz="1000" b="1"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solidFill>
                      <a:schemeClr val="accent6">
                        <a:lumMod val="40000"/>
                        <a:lumOff val="60000"/>
                      </a:scheme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u="none" strike="noStrike" dirty="0">
                          <a:effectLst/>
                        </a:rPr>
                        <a:t>SGLT2i*</a:t>
                      </a:r>
                      <a:br>
                        <a:rPr lang="fr-CA" sz="1000" u="none" strike="noStrike" dirty="0">
                          <a:effectLst/>
                        </a:rPr>
                      </a:br>
                      <a:r>
                        <a:rPr lang="fr-CA" sz="1000" u="none" strike="noStrike" dirty="0">
                          <a:effectLst/>
                        </a:rPr>
                        <a:t>or</a:t>
                      </a:r>
                      <a:br>
                        <a:rPr lang="fr-CA" sz="1000" u="none" strike="noStrike" dirty="0">
                          <a:effectLst/>
                        </a:rPr>
                      </a:br>
                      <a:r>
                        <a:rPr lang="fr-CA" sz="1000" u="none" strike="noStrike" dirty="0">
                          <a:effectLst/>
                        </a:rPr>
                        <a:t>GLP1RA</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AFE7"/>
                    </a:solidFill>
                  </a:tcPr>
                </a:tc>
                <a:tc h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GLP1-RA</a:t>
                      </a:r>
                      <a:endParaRPr lang="fr-CA" sz="1000" b="1"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hMerge="1">
                  <a:txBody>
                    <a:bodyPr/>
                    <a:lstStyle/>
                    <a:p>
                      <a:endParaRPr lang="fr-CA"/>
                    </a:p>
                  </a:txBody>
                  <a:tcPr/>
                </a:tc>
                <a:extLst>
                  <a:ext uri="{0D108BD9-81ED-4DB2-BD59-A6C34878D82A}">
                    <a16:rowId xmlns:a16="http://schemas.microsoft.com/office/drawing/2014/main" val="781282972"/>
                  </a:ext>
                </a:extLst>
              </a:tr>
              <a:tr h="519149">
                <a:tc v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t"/>
                      <a:r>
                        <a:rPr lang="fr-CA" sz="1000" u="none" strike="noStrike" dirty="0">
                          <a:effectLst/>
                        </a:rPr>
                        <a:t>HHF</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u="none" strike="noStrike" dirty="0">
                          <a:effectLst/>
                        </a:rPr>
                        <a:t>SGLT2i*</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AFE7"/>
                    </a:solidFill>
                  </a:tcP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solidFill>
                      <a:srgbClr val="CFAFE7"/>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SGLT2i*</a:t>
                      </a:r>
                      <a:endParaRPr lang="fr-CA" sz="1000" b="1"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h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en-US" sz="1000" b="1" u="none" strike="noStrike" dirty="0">
                          <a:effectLst/>
                        </a:rPr>
                        <a:t>SGLT2i*</a:t>
                      </a:r>
                      <a:br>
                        <a:rPr lang="en-US" sz="1000" b="1" u="none" strike="noStrike" dirty="0">
                          <a:effectLst/>
                        </a:rPr>
                      </a:br>
                      <a:r>
                        <a:rPr lang="en-US" sz="800" u="none" strike="noStrike" dirty="0">
                          <a:effectLst/>
                        </a:rPr>
                        <a:t>(and lower CV</a:t>
                      </a:r>
                    </a:p>
                    <a:p>
                      <a:pPr algn="ctr" fontAlgn="ctr"/>
                      <a:r>
                        <a:rPr lang="en-US" sz="800" u="none" strike="noStrike" dirty="0">
                          <a:effectLst/>
                        </a:rPr>
                        <a:t>mortality)</a:t>
                      </a:r>
                      <a:endParaRPr lang="en-US" sz="8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u="none" strike="noStrike" dirty="0">
                          <a:effectLst/>
                        </a:rPr>
                        <a:t>SGLT2i*</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AFE7"/>
                    </a:solidFill>
                  </a:tcPr>
                </a:tc>
                <a:tc hMerge="1">
                  <a:txBody>
                    <a:bodyPr/>
                    <a:lstStyle/>
                    <a:p>
                      <a:endParaRPr lang="fr-CA"/>
                    </a:p>
                  </a:txBody>
                  <a:tcPr/>
                </a:tc>
                <a:extLst>
                  <a:ext uri="{0D108BD9-81ED-4DB2-BD59-A6C34878D82A}">
                    <a16:rowId xmlns:a16="http://schemas.microsoft.com/office/drawing/2014/main" val="2560726766"/>
                  </a:ext>
                </a:extLst>
              </a:tr>
              <a:tr h="346099">
                <a:tc v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ctr"/>
                      <a:r>
                        <a:rPr lang="fr-CA" sz="1000" u="none" strike="noStrike" dirty="0">
                          <a:effectLst/>
                        </a:rPr>
                        <a:t>Progression of </a:t>
                      </a:r>
                      <a:br>
                        <a:rPr lang="fr-CA" sz="1000" u="none" strike="noStrike" dirty="0">
                          <a:effectLst/>
                        </a:rPr>
                      </a:br>
                      <a:r>
                        <a:rPr lang="fr-CA" sz="1000" u="none" strike="noStrike" dirty="0" err="1">
                          <a:effectLst/>
                        </a:rPr>
                        <a:t>nephropathy</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u="none" strike="noStrike" dirty="0">
                          <a:effectLst/>
                        </a:rPr>
                        <a:t>SGLT2i*</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AFE7"/>
                    </a:solidFill>
                  </a:tcP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rgbClr val="CFAFE7"/>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b="1" u="none" strike="noStrike" dirty="0">
                          <a:effectLst/>
                        </a:rPr>
                        <a:t>SGLT2i*</a:t>
                      </a:r>
                      <a:endParaRPr lang="fr-CA" sz="1000" b="1"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h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endParaRPr lang="fr-CA" sz="1000" b="0" i="1" u="sng"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fr-CA" sz="1000" i="1" u="none" strike="noStrike" dirty="0">
                          <a:effectLst/>
                        </a:rPr>
                        <a:t>SGLT2i*</a:t>
                      </a:r>
                      <a:endParaRPr lang="fr-CA" sz="1000" b="0" i="1"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hMerge="1">
                  <a:txBody>
                    <a:bodyPr/>
                    <a:lstStyle/>
                    <a:p>
                      <a:endParaRPr lang="fr-CA"/>
                    </a:p>
                  </a:txBody>
                  <a:tcPr/>
                </a:tc>
                <a:extLst>
                  <a:ext uri="{0D108BD9-81ED-4DB2-BD59-A6C34878D82A}">
                    <a16:rowId xmlns:a16="http://schemas.microsoft.com/office/drawing/2014/main" val="3176703956"/>
                  </a:ext>
                </a:extLst>
              </a:tr>
              <a:tr h="27145">
                <a:tc gridSpan="3">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endParaRPr lang="en-US" sz="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tc>
                <a:tc hMerge="1">
                  <a:txBody>
                    <a:bodyPr/>
                    <a:lstStyle/>
                    <a:p>
                      <a:endParaRPr lang="fr-CA"/>
                    </a:p>
                  </a:txBody>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endParaRPr lang="fr-CA" sz="100" dirty="0">
                        <a:latin typeface="Arial" panose="020B0604020202020204" pitchFamily="34" charset="0"/>
                        <a:cs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lnL w="12700" cmpd="sng">
                      <a:noFill/>
                    </a:lnL>
                    <a:lnT w="12700" cmpd="sng">
                      <a:noFill/>
                    </a:lnT>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l" fontAlgn="ctr"/>
                      <a:endParaRPr lang="en-US" sz="1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endParaRPr lang="fr-CA" sz="1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endParaRPr lang="fr-CA" sz="100" b="0" i="0"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8753112"/>
                  </a:ext>
                </a:extLst>
              </a:tr>
              <a:tr h="173050">
                <a:tc gridSpan="3">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r>
                        <a:rPr lang="en-US" sz="800" b="0" i="0" u="none" strike="noStrike" dirty="0">
                          <a:solidFill>
                            <a:srgbClr val="000000"/>
                          </a:solidFill>
                          <a:effectLst/>
                          <a:latin typeface="Arial" panose="020B0604020202020204" pitchFamily="34" charset="0"/>
                          <a:cs typeface="Arial" panose="020B0604020202020204" pitchFamily="34" charset="0"/>
                        </a:rPr>
                        <a:t>Highest levels of evidence </a:t>
                      </a: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ctr"/>
                      <a:endParaRPr lang="fr-CA" sz="1000" b="0" i="0" u="none" strike="noStrike" dirty="0">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CA" sz="800" dirty="0">
                          <a:latin typeface="Arial" panose="020B0604020202020204" pitchFamily="34" charset="0"/>
                          <a:cs typeface="Arial" panose="020B0604020202020204" pitchFamily="34" charset="0"/>
                        </a:rPr>
                        <a:t>Grade A</a:t>
                      </a:r>
                      <a:endParaRPr lang="fr-CA" sz="800" dirty="0">
                        <a:latin typeface="Arial" panose="020B0604020202020204" pitchFamily="34" charset="0"/>
                        <a:cs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lnL w="12700" cmpd="sng">
                      <a:noFill/>
                    </a:ln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en-US" sz="800" b="0" i="0" u="none" strike="noStrike" dirty="0" err="1">
                          <a:solidFill>
                            <a:srgbClr val="000000"/>
                          </a:solidFill>
                          <a:effectLst/>
                          <a:latin typeface="Arial" panose="020B0604020202020204" pitchFamily="34" charset="0"/>
                          <a:cs typeface="Arial" panose="020B0604020202020204" pitchFamily="34" charset="0"/>
                        </a:rPr>
                        <a:t>Grabe</a:t>
                      </a:r>
                      <a:r>
                        <a:rPr lang="en-US" sz="800" b="0" i="0" u="none" strike="noStrike" dirty="0">
                          <a:solidFill>
                            <a:srgbClr val="000000"/>
                          </a:solidFill>
                          <a:effectLst/>
                          <a:latin typeface="Arial" panose="020B0604020202020204" pitchFamily="34" charset="0"/>
                          <a:cs typeface="Arial" panose="020B0604020202020204" pitchFamily="34" charset="0"/>
                        </a:rPr>
                        <a:t> B</a:t>
                      </a: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AFE7"/>
                    </a:solidFill>
                  </a:tcPr>
                </a:tc>
                <a:tc gridSpan="2">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r>
                        <a:rPr lang="en-CA" sz="800" b="0" i="1" u="none" strike="noStrike" dirty="0">
                          <a:solidFill>
                            <a:srgbClr val="000000"/>
                          </a:solidFill>
                          <a:effectLst/>
                          <a:latin typeface="Arial" panose="020B0604020202020204" pitchFamily="34" charset="0"/>
                        </a:rPr>
                        <a:t>Grade C or D</a:t>
                      </a:r>
                      <a:endParaRPr lang="fr-CA" sz="800" b="0" i="1"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hMerge="1">
                  <a:txBody>
                    <a:bodyPr/>
                    <a:lstStyle/>
                    <a:p>
                      <a:pPr algn="ctr" fontAlgn="ctr"/>
                      <a:endParaRPr lang="fr-CA" sz="10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fontAlgn="ctr"/>
                      <a:endParaRPr lang="fr-CA" sz="800" b="0" i="1" u="none" strike="noStrike" dirty="0">
                        <a:solidFill>
                          <a:srgbClr val="000000"/>
                        </a:solidFill>
                        <a:effectLst/>
                        <a:latin typeface="Arial" panose="020B0604020202020204" pitchFamily="34" charset="0"/>
                      </a:endParaRP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0070674"/>
                  </a:ext>
                </a:extLst>
              </a:tr>
              <a:tr h="173050">
                <a:tc gridSpan="9">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l" fontAlgn="ctr"/>
                      <a:r>
                        <a:rPr lang="en-US" sz="800" b="0" i="0" u="none" strike="noStrike" baseline="30000" dirty="0">
                          <a:solidFill>
                            <a:srgbClr val="000000"/>
                          </a:solidFill>
                          <a:effectLst/>
                          <a:latin typeface="Arial" panose="020B0604020202020204" pitchFamily="34" charset="0"/>
                        </a:rPr>
                        <a:t>*</a:t>
                      </a:r>
                      <a:r>
                        <a:rPr lang="en-US" sz="800" b="0" i="0" u="none" strike="noStrike" dirty="0">
                          <a:solidFill>
                            <a:srgbClr val="000000"/>
                          </a:solidFill>
                          <a:effectLst/>
                          <a:latin typeface="Arial" panose="020B0604020202020204" pitchFamily="34" charset="0"/>
                        </a:rPr>
                        <a:t>Initiate only if eGFR&gt;30 ml/min/1 .73m2</a:t>
                      </a:r>
                    </a:p>
                  </a:txBody>
                  <a:tcPr marL="0" marR="0" marT="0" marB="0"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tc>
                <a:tc hMerge="1">
                  <a:txBody>
                    <a:bodyPr/>
                    <a:lstStyle/>
                    <a:p>
                      <a:endParaRPr lang="fr-CA"/>
                    </a:p>
                  </a:txBody>
                  <a:tcPr>
                    <a:lnL w="12700" cap="flat" cmpd="sng" algn="ctr">
                      <a:solidFill>
                        <a:schemeClr val="tx1"/>
                      </a:solidFill>
                      <a:prstDash val="solid"/>
                      <a:round/>
                      <a:headEnd type="none" w="med" len="med"/>
                      <a:tailEnd type="none" w="med" len="med"/>
                    </a:lnL>
                  </a:tcPr>
                </a:tc>
                <a:tc hMerge="1">
                  <a:txBody>
                    <a:bodyPr/>
                    <a:lstStyle/>
                    <a:p>
                      <a:endParaRPr lang="fr-CA"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lnL w="12700" cmpd="sng">
                      <a:noFill/>
                    </a:lnL>
                  </a:tcPr>
                </a:tc>
                <a:tc hMerge="1">
                  <a:txBody>
                    <a:bodyPr/>
                    <a:lstStyle/>
                    <a:p>
                      <a:pPr algn="l" fontAlgn="ctr"/>
                      <a:endParaRPr lang="en-US" sz="10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CA"/>
                    </a:p>
                  </a:txBody>
                  <a:tcPr>
                    <a:lnL w="12700" cap="flat" cmpd="sng" algn="ctr">
                      <a:solidFill>
                        <a:schemeClr val="tx1"/>
                      </a:solidFill>
                      <a:prstDash val="solid"/>
                      <a:round/>
                      <a:headEnd type="none" w="med" len="med"/>
                      <a:tailEnd type="none" w="med" len="med"/>
                    </a:lnL>
                  </a:tcPr>
                </a:tc>
                <a:tc hMerge="1">
                  <a:txBody>
                    <a:bodyPr/>
                    <a:lstStyle/>
                    <a:p>
                      <a:endParaRPr lang="fr-CA"/>
                    </a:p>
                  </a:txBody>
                  <a:tcPr/>
                </a:tc>
                <a:extLst>
                  <a:ext uri="{0D108BD9-81ED-4DB2-BD59-A6C34878D82A}">
                    <a16:rowId xmlns:a16="http://schemas.microsoft.com/office/drawing/2014/main" val="95385424"/>
                  </a:ext>
                </a:extLst>
              </a:tr>
            </a:tbl>
          </a:graphicData>
        </a:graphic>
      </p:graphicFrame>
      <p:sp>
        <p:nvSpPr>
          <p:cNvPr id="24" name="TextBox 23">
            <a:extLst>
              <a:ext uri="{FF2B5EF4-FFF2-40B4-BE49-F238E27FC236}">
                <a16:creationId xmlns:a16="http://schemas.microsoft.com/office/drawing/2014/main" id="{ACC97C37-398C-45CB-93B7-2E51367F5D1D}"/>
              </a:ext>
            </a:extLst>
          </p:cNvPr>
          <p:cNvSpPr txBox="1"/>
          <p:nvPr/>
        </p:nvSpPr>
        <p:spPr>
          <a:xfrm>
            <a:off x="1207012" y="3078094"/>
            <a:ext cx="4644001" cy="414000"/>
          </a:xfrm>
          <a:prstGeom prst="rect">
            <a:avLst/>
          </a:prstGeom>
          <a:solidFill>
            <a:srgbClr val="5B9BD5">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black"/>
                </a:solidFill>
                <a:effectLst/>
                <a:uLnTx/>
                <a:uFillTx/>
                <a:latin typeface="Calibri" panose="020F0502020204030204"/>
                <a:ea typeface="+mn-ea"/>
                <a:cs typeface="+mn-cs"/>
              </a:rPr>
              <a:t>ADD or SUBSTITUTE AHA with demonstrated cardiorenal benefits</a:t>
            </a:r>
            <a:r>
              <a:rPr kumimoji="0" lang="en-CA" sz="11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CA" sz="900" b="0" i="0" u="none" strike="noStrike" kern="0" cap="none" spc="0" normalizeH="0" baseline="0" noProof="0" dirty="0">
                <a:ln>
                  <a:noFill/>
                </a:ln>
                <a:solidFill>
                  <a:prstClr val="black"/>
                </a:solidFill>
                <a:effectLst/>
                <a:uLnTx/>
                <a:uFillTx/>
                <a:latin typeface="Calibri" panose="020F0502020204030204"/>
                <a:ea typeface="+mn-ea"/>
                <a:cs typeface="+mn-cs"/>
              </a:rPr>
              <a:t>(See Figure 2B)</a:t>
            </a:r>
            <a:endParaRPr kumimoji="0" lang="fr-CA"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AEAC1AE-5EDB-48F9-AE85-FF29DC90E227}"/>
              </a:ext>
            </a:extLst>
          </p:cNvPr>
          <p:cNvSpPr txBox="1"/>
          <p:nvPr/>
        </p:nvSpPr>
        <p:spPr>
          <a:xfrm>
            <a:off x="6532561" y="3093160"/>
            <a:ext cx="4829343" cy="415498"/>
          </a:xfrm>
          <a:prstGeom prst="rect">
            <a:avLst/>
          </a:prstGeom>
          <a:solidFill>
            <a:srgbClr val="5B9BD5">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a:ln>
                  <a:noFill/>
                </a:ln>
                <a:solidFill>
                  <a:prstClr val="black"/>
                </a:solidFill>
                <a:effectLst/>
                <a:uLnTx/>
                <a:uFillTx/>
                <a:latin typeface="Calibri" panose="020F0502020204030204"/>
                <a:ea typeface="+mn-ea"/>
                <a:cs typeface="+mn-cs"/>
              </a:rPr>
              <a:t>ADD or SUBSTITUTE AHA</a:t>
            </a:r>
            <a:r>
              <a:rPr kumimoji="0" lang="en-CA" sz="1100" b="0" i="0" u="none" strike="noStrike" kern="0" cap="none" spc="0" normalizeH="0" baseline="30000" noProof="0" dirty="0">
                <a:ln>
                  <a:noFill/>
                </a:ln>
                <a:solidFill>
                  <a:prstClr val="black"/>
                </a:solidFill>
                <a:effectLst/>
                <a:uLnTx/>
                <a:uFillTx/>
                <a:latin typeface="Calibri" panose="020F0502020204030204"/>
                <a:ea typeface="+mn-ea"/>
                <a:cs typeface="+mn-cs"/>
              </a:rPr>
              <a:t>++</a:t>
            </a:r>
            <a:r>
              <a:rPr kumimoji="0" lang="en-CA" sz="1100" b="0" i="0" u="none" strike="noStrike" kern="0" cap="none" spc="0" normalizeH="0" baseline="0" noProof="0" dirty="0">
                <a:ln>
                  <a:noFill/>
                </a:ln>
                <a:solidFill>
                  <a:prstClr val="black"/>
                </a:solidFill>
                <a:effectLst/>
                <a:uLnTx/>
                <a:uFillTx/>
                <a:latin typeface="Calibri" panose="020F0502020204030204"/>
                <a:ea typeface="+mn-ea"/>
                <a:cs typeface="+mn-cs"/>
              </a:rPr>
              <a:t> according to clinical priorities</a:t>
            </a:r>
            <a:r>
              <a:rPr kumimoji="0" lang="en-CA" sz="1100" b="0" i="0" u="none" strike="noStrike" kern="0" cap="none" spc="0" normalizeH="0" baseline="3000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start insulin for symptomatic hyperglycemia and/or metabolic decompensation (Figure 3)</a:t>
            </a:r>
            <a:endParaRPr kumimoji="0" lang="fr-CA"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D714568-C54B-409B-8065-588FED66D475}"/>
              </a:ext>
            </a:extLst>
          </p:cNvPr>
          <p:cNvSpPr txBox="1"/>
          <p:nvPr/>
        </p:nvSpPr>
        <p:spPr>
          <a:xfrm>
            <a:off x="1207012" y="2615874"/>
            <a:ext cx="4644000" cy="276999"/>
          </a:xfrm>
          <a:prstGeom prst="rect">
            <a:avLst/>
          </a:prstGeom>
          <a:solidFill>
            <a:srgbClr val="FFC9C9"/>
          </a:solidFill>
          <a:ln w="28575">
            <a:noFill/>
          </a:ln>
        </p:spPr>
        <p:txBody>
          <a:bodyPr wrap="square" rtlCol="0">
            <a:spAutoFit/>
          </a:bodyPr>
          <a:lstStyle>
            <a:defPPr>
              <a:defRPr lang="fr-FR"/>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ASCVD, CKD or HF OR Age &gt;60 with 2 CV risk factors</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B4613E0-A49C-4F4B-8A9D-BF02C8E77139}"/>
              </a:ext>
            </a:extLst>
          </p:cNvPr>
          <p:cNvSpPr txBox="1"/>
          <p:nvPr/>
        </p:nvSpPr>
        <p:spPr>
          <a:xfrm>
            <a:off x="6532562" y="2615874"/>
            <a:ext cx="4829340" cy="276999"/>
          </a:xfrm>
          <a:prstGeom prst="rect">
            <a:avLst/>
          </a:prstGeom>
          <a:solidFill>
            <a:srgbClr val="FFC9C9"/>
          </a:solidFill>
          <a:ln w="28575">
            <a:noFill/>
          </a:ln>
        </p:spPr>
        <p:txBody>
          <a:bodyPr wrap="square" rtlCol="0">
            <a:spAutoFit/>
          </a:bodyPr>
          <a:lstStyle>
            <a:defPPr>
              <a:defRPr lang="fr-FR"/>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A1C above target and glucose lowering required</a:t>
            </a:r>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D274D1A5-BAFE-42DF-92F2-37961B2C13EB}"/>
              </a:ext>
            </a:extLst>
          </p:cNvPr>
          <p:cNvCxnSpPr>
            <a:cxnSpLocks/>
          </p:cNvCxnSpPr>
          <p:nvPr/>
        </p:nvCxnSpPr>
        <p:spPr>
          <a:xfrm>
            <a:off x="3529012" y="2862095"/>
            <a:ext cx="0" cy="216000"/>
          </a:xfrm>
          <a:prstGeom prst="straightConnector1">
            <a:avLst/>
          </a:prstGeom>
          <a:noFill/>
          <a:ln w="190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4DDEE645-B73A-43D5-B646-4AD47CAC25F8}"/>
              </a:ext>
            </a:extLst>
          </p:cNvPr>
          <p:cNvCxnSpPr>
            <a:cxnSpLocks/>
          </p:cNvCxnSpPr>
          <p:nvPr/>
        </p:nvCxnSpPr>
        <p:spPr>
          <a:xfrm>
            <a:off x="8854562" y="2862095"/>
            <a:ext cx="0" cy="216000"/>
          </a:xfrm>
          <a:prstGeom prst="straightConnector1">
            <a:avLst/>
          </a:prstGeom>
          <a:noFill/>
          <a:ln w="190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51589E85-FDD7-4FBC-8E5D-02C3AB8642EA}"/>
              </a:ext>
            </a:extLst>
          </p:cNvPr>
          <p:cNvCxnSpPr>
            <a:cxnSpLocks/>
          </p:cNvCxnSpPr>
          <p:nvPr/>
        </p:nvCxnSpPr>
        <p:spPr>
          <a:xfrm>
            <a:off x="6096000" y="1791192"/>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DAF236E3-6E70-4371-9E8E-3390B1AB365D}"/>
              </a:ext>
            </a:extLst>
          </p:cNvPr>
          <p:cNvCxnSpPr>
            <a:cxnSpLocks/>
          </p:cNvCxnSpPr>
          <p:nvPr/>
        </p:nvCxnSpPr>
        <p:spPr>
          <a:xfrm>
            <a:off x="3529012" y="2253698"/>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B357C4C5-9841-4505-992A-243976F94620}"/>
              </a:ext>
            </a:extLst>
          </p:cNvPr>
          <p:cNvCxnSpPr>
            <a:cxnSpLocks/>
          </p:cNvCxnSpPr>
          <p:nvPr/>
        </p:nvCxnSpPr>
        <p:spPr>
          <a:xfrm>
            <a:off x="8854560" y="2253698"/>
            <a:ext cx="0" cy="337438"/>
          </a:xfrm>
          <a:prstGeom prst="straightConnector1">
            <a:avLst/>
          </a:prstGeom>
          <a:noFill/>
          <a:ln w="19050" cap="flat" cmpd="sng" algn="ctr">
            <a:solidFill>
              <a:sysClr val="windowText" lastClr="000000"/>
            </a:solidFill>
            <a:prstDash val="solid"/>
            <a:miter lim="800000"/>
            <a:tailEnd type="triangle"/>
          </a:ln>
          <a:effectLst/>
        </p:spPr>
      </p:cxnSp>
      <p:cxnSp>
        <p:nvCxnSpPr>
          <p:cNvPr id="33" name="Straight Connector 32">
            <a:extLst>
              <a:ext uri="{FF2B5EF4-FFF2-40B4-BE49-F238E27FC236}">
                <a16:creationId xmlns:a16="http://schemas.microsoft.com/office/drawing/2014/main" id="{AA97FC87-AADE-4B4B-85FF-37E67A90BC8E}"/>
              </a:ext>
            </a:extLst>
          </p:cNvPr>
          <p:cNvCxnSpPr>
            <a:cxnSpLocks/>
          </p:cNvCxnSpPr>
          <p:nvPr/>
        </p:nvCxnSpPr>
        <p:spPr>
          <a:xfrm>
            <a:off x="3529012" y="2259435"/>
            <a:ext cx="5325550" cy="0"/>
          </a:xfrm>
          <a:prstGeom prst="line">
            <a:avLst/>
          </a:prstGeom>
          <a:noFill/>
          <a:ln w="19050" cap="flat" cmpd="sng" algn="ctr">
            <a:solidFill>
              <a:sysClr val="windowText" lastClr="000000"/>
            </a:solidFill>
            <a:prstDash val="solid"/>
            <a:miter lim="800000"/>
          </a:ln>
          <a:effectLst/>
        </p:spPr>
      </p:cxnSp>
      <p:sp>
        <p:nvSpPr>
          <p:cNvPr id="34" name="TextBox 33">
            <a:extLst>
              <a:ext uri="{FF2B5EF4-FFF2-40B4-BE49-F238E27FC236}">
                <a16:creationId xmlns:a16="http://schemas.microsoft.com/office/drawing/2014/main" id="{2B83C9EB-320C-452E-AAC9-2CF027839E89}"/>
              </a:ext>
            </a:extLst>
          </p:cNvPr>
          <p:cNvSpPr txBox="1"/>
          <p:nvPr/>
        </p:nvSpPr>
        <p:spPr>
          <a:xfrm>
            <a:off x="4995800" y="2128630"/>
            <a:ext cx="2200401" cy="261610"/>
          </a:xfrm>
          <a:prstGeom prst="rect">
            <a:avLst/>
          </a:prstGeom>
          <a:solidFill>
            <a:srgbClr val="5B9BD5">
              <a:lumMod val="20000"/>
              <a:lumOff val="80000"/>
            </a:srgbClr>
          </a:solidFill>
        </p:spPr>
        <p:txBody>
          <a:bodyPr wrap="square" rtlCol="0">
            <a:spAutoFit/>
          </a:bodyPr>
          <a:lstStyle>
            <a:defPPr>
              <a:defRPr lang="fr-FR"/>
            </a:defPPr>
            <a:lvl1pPr algn="ct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a:ln>
                  <a:noFill/>
                </a:ln>
                <a:solidFill>
                  <a:prstClr val="black"/>
                </a:solidFill>
                <a:effectLst/>
                <a:uLnTx/>
                <a:uFillTx/>
                <a:latin typeface="Calibri" panose="020F0502020204030204"/>
                <a:ea typeface="+mn-ea"/>
                <a:cs typeface="+mn-cs"/>
              </a:rPr>
              <a:t>Adjust or advance therapy*</a:t>
            </a:r>
            <a:endParaRPr kumimoji="0" lang="fr-CA" sz="11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CE8D737A-9613-45CE-BA38-4D8D9A49292E}"/>
              </a:ext>
            </a:extLst>
          </p:cNvPr>
          <p:cNvSpPr/>
          <p:nvPr/>
        </p:nvSpPr>
        <p:spPr>
          <a:xfrm>
            <a:off x="347652" y="1071126"/>
            <a:ext cx="4415063" cy="1119235"/>
          </a:xfrm>
          <a:prstGeom prst="roundRect">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Calibri" panose="020F0502020204030204"/>
                <a:ea typeface="+mn-ea"/>
                <a:cs typeface="+mn-cs"/>
              </a:rPr>
              <a:t>Regular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prstClr val="black"/>
                </a:solidFill>
                <a:effectLst/>
                <a:uLnTx/>
                <a:uFillTx/>
                <a:latin typeface="Calibri" panose="020F0502020204030204"/>
                <a:ea typeface="+mn-ea"/>
                <a:cs typeface="+mn-cs"/>
              </a:rPr>
              <a:t>Assess glycemic control, cardiovascular and renal 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prstClr val="black"/>
                </a:solidFill>
                <a:effectLst/>
                <a:uLnTx/>
                <a:uFillTx/>
                <a:latin typeface="Calibri" panose="020F0502020204030204"/>
                <a:ea typeface="+mn-ea"/>
                <a:cs typeface="+mn-cs"/>
              </a:rPr>
              <a:t>Screen for complications (eyes, feet, kidneys)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prstClr val="black"/>
                </a:solidFill>
                <a:effectLst/>
                <a:uLnTx/>
                <a:uFillTx/>
                <a:latin typeface="Calibri" panose="020F0502020204030204"/>
                <a:ea typeface="+mn-ea"/>
                <a:cs typeface="+mn-cs"/>
              </a:rPr>
              <a:t>Review efficacy, side effects, safety and ability to take current medications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0" cap="none" spc="0" normalizeH="0" baseline="0" noProof="0" dirty="0">
                <a:ln>
                  <a:noFill/>
                </a:ln>
                <a:solidFill>
                  <a:prstClr val="black"/>
                </a:solidFill>
                <a:effectLst/>
                <a:uLnTx/>
                <a:uFillTx/>
                <a:latin typeface="Calibri" panose="020F0502020204030204"/>
                <a:ea typeface="+mn-ea"/>
                <a:cs typeface="+mn-cs"/>
              </a:rPr>
              <a:t>Reinforce and support healthy behaviour interventions</a:t>
            </a:r>
          </a:p>
        </p:txBody>
      </p:sp>
      <p:sp>
        <p:nvSpPr>
          <p:cNvPr id="36" name="TextBox 35">
            <a:extLst>
              <a:ext uri="{FF2B5EF4-FFF2-40B4-BE49-F238E27FC236}">
                <a16:creationId xmlns:a16="http://schemas.microsoft.com/office/drawing/2014/main" id="{EF83322D-D6CA-46AB-BF94-1E1C862D7BB1}"/>
              </a:ext>
            </a:extLst>
          </p:cNvPr>
          <p:cNvSpPr txBox="1"/>
          <p:nvPr/>
        </p:nvSpPr>
        <p:spPr>
          <a:xfrm>
            <a:off x="188541" y="5871068"/>
            <a:ext cx="11814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Changes in clinical status may necessitate adjustment of glycemic targets and/or deprescribing; </a:t>
            </a: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Tobacco use; dyslipidemia (use of lipid-modifying therapy or a documented untreated low-density lipoprotein (LDL) </a:t>
            </a:r>
            <a:r>
              <a:rPr kumimoji="0" lang="en-CA" sz="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3.4 mmol/L, or high-density lipoprotein-cholesterol (HDL-C) &lt;1.0 mmol/L for men and &lt;1.3 mmol/L for women, or triglycerides </a:t>
            </a:r>
            <a:r>
              <a:rPr kumimoji="0" lang="en-CA" sz="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2.3 mmol/L); or hypertension (use of blood pressure drug or untreated systolic blood pressure [SBP] </a:t>
            </a:r>
            <a:r>
              <a:rPr kumimoji="0" lang="en-CA" sz="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140 mmHg or diastolic blood pressure [DBP] </a:t>
            </a:r>
            <a:r>
              <a:rPr kumimoji="0" lang="en-CA" sz="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95 mm Hg); </a:t>
            </a: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 All antihyperglycemic agents (AHAs) have Grade A evidence for effectiveness to reduce blood glucose levels; </a:t>
            </a: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 Consider degree of hyperglycemia, costs and coverage, renal function, comorbidity, side effect profile and potential for pregnancy; </a:t>
            </a: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In CV outcome trials performed in people with atherosclerotic cardiovascular disease (ASCVD), chronic kidney disease (CKD), heart failure (HF) or at high cardiovascular (CV) risk; </a:t>
            </a:r>
            <a:r>
              <a:rPr kumimoji="0" lang="en-CA" sz="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VERTIS (CV outcome trial for ertugliflozin) presented at American Diabetes Association (ADA) June 2020 showed non inferiority for major adverse CV events (MACE). Manuscript not published at time of writing. A 1C, glycated hemoglobin; DPP4i, dipeptidyl peptidase-4 inhibitors; eGFR, estimated glomerular filtration rate; GLP1-RA, glucagon-like peptide-1 receptor agonists; exenatide ER, exenatide extended-release; HHF, hospitalization for heart failure; SGLT2i, sodium-glucose cotransporter 2 inhibitors; </a:t>
            </a:r>
            <a:r>
              <a:rPr kumimoji="0" lang="en-CA" sz="800" b="0" i="0" u="none" strike="noStrike" kern="1200" cap="none" spc="0" normalizeH="0" baseline="0" noProof="0" dirty="0" err="1">
                <a:ln>
                  <a:noFill/>
                </a:ln>
                <a:solidFill>
                  <a:prstClr val="black"/>
                </a:solidFill>
                <a:effectLst/>
                <a:uLnTx/>
                <a:uFillTx/>
                <a:latin typeface="Calibri" panose="020F0502020204030204"/>
                <a:ea typeface="+mn-ea"/>
                <a:cs typeface="+mn-cs"/>
              </a:rPr>
              <a:t>yrs</a:t>
            </a:r>
            <a:r>
              <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rPr>
              <a:t>, years.</a:t>
            </a:r>
          </a:p>
        </p:txBody>
      </p:sp>
      <p:sp>
        <p:nvSpPr>
          <p:cNvPr id="4" name="TextBox 3">
            <a:extLst>
              <a:ext uri="{FF2B5EF4-FFF2-40B4-BE49-F238E27FC236}">
                <a16:creationId xmlns:a16="http://schemas.microsoft.com/office/drawing/2014/main" id="{F33494D2-EAEA-459F-AE20-2636E6B8F721}"/>
              </a:ext>
            </a:extLst>
          </p:cNvPr>
          <p:cNvSpPr txBox="1"/>
          <p:nvPr/>
        </p:nvSpPr>
        <p:spPr>
          <a:xfrm>
            <a:off x="7807375" y="3829080"/>
            <a:ext cx="914033"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dirty="0">
                <a:ln>
                  <a:noFill/>
                </a:ln>
                <a:solidFill>
                  <a:srgbClr val="00B050"/>
                </a:solidFill>
                <a:effectLst/>
                <a:uLnTx/>
                <a:uFillTx/>
                <a:latin typeface="Arial" charset="0"/>
                <a:cs typeface="+mn-cs"/>
              </a:rPr>
              <a:t>Weight loss</a:t>
            </a:r>
            <a:endParaRPr kumimoji="0" lang="fr-CA" sz="1100" b="0" i="0" u="none" strike="noStrike" kern="1200" cap="none" spc="0" normalizeH="0" baseline="0" noProof="0" dirty="0">
              <a:ln>
                <a:noFill/>
              </a:ln>
              <a:solidFill>
                <a:srgbClr val="00B050"/>
              </a:solidFill>
              <a:effectLst/>
              <a:uLnTx/>
              <a:uFillTx/>
              <a:latin typeface="Arial" charset="0"/>
              <a:cs typeface="+mn-cs"/>
            </a:endParaRPr>
          </a:p>
        </p:txBody>
      </p:sp>
      <p:sp>
        <p:nvSpPr>
          <p:cNvPr id="39" name="TextBox 38">
            <a:extLst>
              <a:ext uri="{FF2B5EF4-FFF2-40B4-BE49-F238E27FC236}">
                <a16:creationId xmlns:a16="http://schemas.microsoft.com/office/drawing/2014/main" id="{3C1E6C3A-A58A-4156-9F0F-F6F242B096C2}"/>
              </a:ext>
            </a:extLst>
          </p:cNvPr>
          <p:cNvSpPr txBox="1"/>
          <p:nvPr/>
        </p:nvSpPr>
        <p:spPr>
          <a:xfrm>
            <a:off x="9872072" y="5523526"/>
            <a:ext cx="930063"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100" b="0" i="0" u="none" strike="noStrike" kern="1200" cap="none" spc="0" normalizeH="0" baseline="0" noProof="0" dirty="0">
                <a:ln>
                  <a:noFill/>
                </a:ln>
                <a:solidFill>
                  <a:srgbClr val="AC3900"/>
                </a:solidFill>
                <a:effectLst/>
                <a:uLnTx/>
                <a:uFillTx/>
                <a:latin typeface="Arial" charset="0"/>
                <a:cs typeface="+mn-cs"/>
              </a:rPr>
              <a:t>Weight gain</a:t>
            </a:r>
            <a:endParaRPr kumimoji="0" lang="fr-CA" sz="1100" b="0" i="0" u="none" strike="noStrike" kern="1200" cap="none" spc="0" normalizeH="0" baseline="0" noProof="0" dirty="0">
              <a:ln>
                <a:noFill/>
              </a:ln>
              <a:solidFill>
                <a:srgbClr val="AC3900"/>
              </a:solidFill>
              <a:effectLst/>
              <a:uLnTx/>
              <a:uFillTx/>
              <a:latin typeface="Arial" charset="0"/>
              <a:cs typeface="+mn-cs"/>
            </a:endParaRPr>
          </a:p>
        </p:txBody>
      </p:sp>
      <p:sp>
        <p:nvSpPr>
          <p:cNvPr id="40" name="TextBox 39">
            <a:extLst>
              <a:ext uri="{FF2B5EF4-FFF2-40B4-BE49-F238E27FC236}">
                <a16:creationId xmlns:a16="http://schemas.microsoft.com/office/drawing/2014/main" id="{E130EF9B-30C8-43D5-903C-7AE6F1AE6B13}"/>
              </a:ext>
            </a:extLst>
          </p:cNvPr>
          <p:cNvSpPr txBox="1"/>
          <p:nvPr/>
        </p:nvSpPr>
        <p:spPr>
          <a:xfrm>
            <a:off x="8667348" y="5096432"/>
            <a:ext cx="885366"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800" b="1" i="0" u="none" strike="noStrike" kern="1200" cap="none" spc="0" normalizeH="0" baseline="0" noProof="0" dirty="0">
                <a:ln>
                  <a:noFill/>
                </a:ln>
                <a:solidFill>
                  <a:srgbClr val="6C2400"/>
                </a:solidFill>
                <a:effectLst/>
                <a:uLnTx/>
                <a:uFillTx/>
                <a:latin typeface="Arial" charset="0"/>
                <a:cs typeface="+mn-cs"/>
              </a:rPr>
              <a:t>Hypoglycemia</a:t>
            </a:r>
            <a:endParaRPr kumimoji="0" lang="fr-CA" sz="800" b="1" i="0" u="none" strike="noStrike" kern="1200" cap="none" spc="0" normalizeH="0" baseline="0" noProof="0" dirty="0">
              <a:ln>
                <a:noFill/>
              </a:ln>
              <a:solidFill>
                <a:srgbClr val="6C2400"/>
              </a:solidFill>
              <a:effectLst/>
              <a:uLnTx/>
              <a:uFillTx/>
              <a:latin typeface="Arial" charset="0"/>
              <a:cs typeface="+mn-cs"/>
            </a:endParaRPr>
          </a:p>
        </p:txBody>
      </p:sp>
      <p:sp>
        <p:nvSpPr>
          <p:cNvPr id="7" name="Right Triangle 6">
            <a:extLst>
              <a:ext uri="{FF2B5EF4-FFF2-40B4-BE49-F238E27FC236}">
                <a16:creationId xmlns:a16="http://schemas.microsoft.com/office/drawing/2014/main" id="{083FB337-A187-4BE3-B070-C015620A712A}"/>
              </a:ext>
            </a:extLst>
          </p:cNvPr>
          <p:cNvSpPr/>
          <p:nvPr/>
        </p:nvSpPr>
        <p:spPr>
          <a:xfrm rot="16200000">
            <a:off x="9017945" y="4690822"/>
            <a:ext cx="170688" cy="767024"/>
          </a:xfrm>
          <a:prstGeom prst="rtTriangle">
            <a:avLst/>
          </a:prstGeom>
          <a:solidFill>
            <a:srgbClr val="FF9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F96CA49-9F11-4BB3-9C76-D9100FC7BFAF}"/>
              </a:ext>
            </a:extLst>
          </p:cNvPr>
          <p:cNvSpPr/>
          <p:nvPr/>
        </p:nvSpPr>
        <p:spPr>
          <a:xfrm>
            <a:off x="6284457" y="2467691"/>
            <a:ext cx="5325550" cy="3437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55B48B59-2D4D-445D-A00B-901038468B10}"/>
              </a:ext>
            </a:extLst>
          </p:cNvPr>
          <p:cNvSpPr txBox="1"/>
          <p:nvPr/>
        </p:nvSpPr>
        <p:spPr>
          <a:xfrm>
            <a:off x="9202692" y="6499977"/>
            <a:ext cx="28007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Lipscombe</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 et al. Can J </a:t>
            </a:r>
            <a:r>
              <a:rPr kumimoji="0" lang="fr-CA" sz="1000" b="0" i="0" u="none" strike="noStrike" kern="1200" cap="none" spc="0" normalizeH="0" baseline="0" noProof="0" dirty="0" err="1">
                <a:ln>
                  <a:noFill/>
                </a:ln>
                <a:solidFill>
                  <a:prstClr val="black"/>
                </a:solidFill>
                <a:effectLst/>
                <a:uLnTx/>
                <a:uFillTx/>
                <a:latin typeface="Calibri" panose="020F0502020204030204"/>
                <a:ea typeface="+mn-ea"/>
                <a:cs typeface="+mn-cs"/>
              </a:rPr>
              <a:t>Diabetes</a:t>
            </a:r>
            <a:r>
              <a:rPr kumimoji="0" lang="fr-CA" sz="1000" b="0" i="0" u="none" strike="noStrike" kern="1200" cap="none" spc="0" normalizeH="0" baseline="0" noProof="0" dirty="0">
                <a:ln>
                  <a:noFill/>
                </a:ln>
                <a:solidFill>
                  <a:prstClr val="black"/>
                </a:solidFill>
                <a:effectLst/>
                <a:uLnTx/>
                <a:uFillTx/>
                <a:latin typeface="Calibri" panose="020F0502020204030204"/>
                <a:ea typeface="+mn-ea"/>
                <a:cs typeface="+mn-cs"/>
              </a:rPr>
              <a:t> 44 (2020) 575-591</a:t>
            </a:r>
          </a:p>
        </p:txBody>
      </p:sp>
    </p:spTree>
    <p:extLst>
      <p:ext uri="{BB962C8B-B14F-4D97-AF65-F5344CB8AC3E}">
        <p14:creationId xmlns:p14="http://schemas.microsoft.com/office/powerpoint/2010/main" val="1348326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989"/>
          <p:cNvSpPr/>
          <p:nvPr/>
        </p:nvSpPr>
        <p:spPr>
          <a:xfrm>
            <a:off x="4788742" y="3807697"/>
            <a:ext cx="1295361" cy="183704"/>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55" name="Shape 3077"/>
          <p:cNvSpPr/>
          <p:nvPr/>
        </p:nvSpPr>
        <p:spPr>
          <a:xfrm>
            <a:off x="4719214" y="3314648"/>
            <a:ext cx="3172655" cy="177616"/>
          </a:xfrm>
          <a:prstGeom prst="rect">
            <a:avLst/>
          </a:prstGeom>
          <a:blipFill rotWithShape="1">
            <a:blip r:embed="rId3"/>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60" name="Shape 3076"/>
          <p:cNvSpPr/>
          <p:nvPr/>
        </p:nvSpPr>
        <p:spPr>
          <a:xfrm>
            <a:off x="7891867" y="3299234"/>
            <a:ext cx="4540255" cy="185743"/>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848" name="Shape 2848"/>
          <p:cNvSpPr/>
          <p:nvPr/>
        </p:nvSpPr>
        <p:spPr>
          <a:xfrm>
            <a:off x="6114050" y="5332557"/>
            <a:ext cx="6347903" cy="205129"/>
          </a:xfrm>
          <a:prstGeom prst="rect">
            <a:avLst/>
          </a:prstGeom>
          <a:solidFill>
            <a:srgbClr val="00E200"/>
          </a:solidFill>
          <a:ln w="12700">
            <a:miter lim="400000"/>
          </a:ln>
        </p:spPr>
        <p:txBody>
          <a:bodyPr lIns="60936" tIns="60936" rIns="60936" bIns="60936" anchor="ct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850" name="Shape 2850"/>
          <p:cNvSpPr>
            <a:spLocks noGrp="1"/>
          </p:cNvSpPr>
          <p:nvPr>
            <p:ph type="title"/>
          </p:nvPr>
        </p:nvSpPr>
        <p:spPr>
          <a:xfrm>
            <a:off x="-6128" y="17538"/>
            <a:ext cx="12204256" cy="521961"/>
          </a:xfrm>
          <a:prstGeom prst="rect">
            <a:avLst/>
          </a:prstGeom>
        </p:spPr>
        <p:txBody>
          <a:bodyPr>
            <a:normAutofit/>
          </a:bodyPr>
          <a:lstStyle>
            <a:lvl1pPr algn="ctr"/>
          </a:lstStyle>
          <a:p>
            <a:r>
              <a:rPr lang="fr-CA" sz="2400" dirty="0" err="1"/>
              <a:t>Antihyperglycemic</a:t>
            </a:r>
            <a:r>
              <a:rPr lang="fr-CA" sz="2400" dirty="0"/>
              <a:t> Agents and </a:t>
            </a:r>
            <a:r>
              <a:rPr lang="fr-CA" sz="2400" dirty="0" err="1"/>
              <a:t>Renal</a:t>
            </a:r>
            <a:r>
              <a:rPr lang="fr-CA" sz="2400" dirty="0"/>
              <a:t> </a:t>
            </a:r>
            <a:r>
              <a:rPr lang="fr-CA" sz="2400" dirty="0" err="1"/>
              <a:t>Failure</a:t>
            </a:r>
            <a:endParaRPr sz="2400" dirty="0"/>
          </a:p>
        </p:txBody>
      </p:sp>
      <p:grpSp>
        <p:nvGrpSpPr>
          <p:cNvPr id="2868" name="Group 2868"/>
          <p:cNvGrpSpPr/>
          <p:nvPr/>
        </p:nvGrpSpPr>
        <p:grpSpPr>
          <a:xfrm>
            <a:off x="762017" y="379433"/>
            <a:ext cx="11700409" cy="579166"/>
            <a:chOff x="0" y="-341310"/>
            <a:chExt cx="8775305" cy="579153"/>
          </a:xfrm>
        </p:grpSpPr>
        <p:sp>
          <p:nvSpPr>
            <p:cNvPr id="2851" name="Shape 2851"/>
            <p:cNvSpPr/>
            <p:nvPr/>
          </p:nvSpPr>
          <p:spPr>
            <a:xfrm>
              <a:off x="0" y="-219022"/>
              <a:ext cx="1920875" cy="4568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p>
              <a:pPr algn="r" defTabSz="382513">
                <a:spcBef>
                  <a:spcPts val="1333"/>
                </a:spcBef>
                <a:defRPr sz="1800">
                  <a:solidFill>
                    <a:srgbClr val="262626"/>
                  </a:solidFill>
                  <a:latin typeface="Calibri"/>
                  <a:ea typeface="Calibri"/>
                  <a:cs typeface="Calibri"/>
                  <a:sym typeface="Calibri"/>
                </a:defRPr>
              </a:pPr>
              <a:r>
                <a:rPr lang="fr-CA" sz="2400" dirty="0" err="1">
                  <a:solidFill>
                    <a:srgbClr val="262626"/>
                  </a:solidFill>
                  <a:latin typeface="Calibri"/>
                  <a:ea typeface="Calibri"/>
                  <a:cs typeface="Calibri"/>
                </a:rPr>
                <a:t>eGFR</a:t>
              </a:r>
              <a:r>
                <a:rPr sz="1333" b="1" dirty="0">
                  <a:solidFill>
                    <a:srgbClr val="595959"/>
                  </a:solidFill>
                  <a:latin typeface="Calibri"/>
                  <a:ea typeface="Calibri"/>
                  <a:cs typeface="Calibri"/>
                </a:rPr>
                <a:t>(mL/min/1.73 m</a:t>
              </a:r>
              <a:r>
                <a:rPr sz="1333" b="1" baseline="29142" dirty="0">
                  <a:solidFill>
                    <a:srgbClr val="595959"/>
                  </a:solidFill>
                  <a:latin typeface="Calibri"/>
                  <a:ea typeface="Calibri"/>
                  <a:cs typeface="Calibri"/>
                </a:rPr>
                <a:t>2</a:t>
              </a:r>
              <a:r>
                <a:rPr sz="1333" b="1" dirty="0">
                  <a:solidFill>
                    <a:srgbClr val="595959"/>
                  </a:solidFill>
                  <a:latin typeface="Calibri"/>
                  <a:ea typeface="Calibri"/>
                  <a:cs typeface="Calibri"/>
                </a:rPr>
                <a:t>):</a:t>
              </a:r>
            </a:p>
          </p:txBody>
        </p:sp>
        <p:sp>
          <p:nvSpPr>
            <p:cNvPr id="2852" name="Shape 2852"/>
            <p:cNvSpPr/>
            <p:nvPr/>
          </p:nvSpPr>
          <p:spPr>
            <a:xfrm>
              <a:off x="2016124" y="-139421"/>
              <a:ext cx="998540" cy="271462"/>
            </a:xfrm>
            <a:prstGeom prst="leftRightArrow">
              <a:avLst>
                <a:gd name="adj1" fmla="val 62694"/>
                <a:gd name="adj2" fmla="val 70313"/>
              </a:avLst>
            </a:prstGeom>
            <a:solidFill>
              <a:srgbClr val="939393"/>
            </a:solidFill>
            <a:ln w="3175" cap="flat">
              <a:solidFill>
                <a:srgbClr val="939393"/>
              </a:solidFill>
              <a:prstDash val="solid"/>
              <a:miter lim="800000"/>
            </a:ln>
            <a:effectLst/>
          </p:spPr>
          <p:txBody>
            <a:bodyPr wrap="square" lIns="60959" tIns="60959" rIns="60959" bIns="60959" numCol="1" anchor="ctr">
              <a:noAutofit/>
            </a:bodyPr>
            <a:lstStyle/>
            <a:p>
              <a:pPr defTabSz="382513">
                <a:defRPr sz="2200">
                  <a:solidFill>
                    <a:srgbClr val="FFFFFF"/>
                  </a:solidFill>
                  <a:latin typeface="Calibri"/>
                  <a:ea typeface="Calibri"/>
                  <a:cs typeface="Calibri"/>
                  <a:sym typeface="Calibri"/>
                </a:defRPr>
              </a:pPr>
              <a:endParaRPr sz="2933">
                <a:solidFill>
                  <a:srgbClr val="FFFFFF"/>
                </a:solidFill>
                <a:latin typeface="Calibri"/>
                <a:ea typeface="Calibri"/>
                <a:cs typeface="Calibri"/>
              </a:endParaRPr>
            </a:p>
          </p:txBody>
        </p:sp>
        <p:sp>
          <p:nvSpPr>
            <p:cNvPr id="2853" name="Shape 2853"/>
            <p:cNvSpPr/>
            <p:nvPr/>
          </p:nvSpPr>
          <p:spPr>
            <a:xfrm>
              <a:off x="2016124" y="-206101"/>
              <a:ext cx="998539" cy="374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700"/>
                </a:spcBef>
                <a:defRPr sz="1800">
                  <a:solidFill>
                    <a:srgbClr val="FFFFFF"/>
                  </a:solidFill>
                  <a:latin typeface="Calibri"/>
                  <a:ea typeface="Calibri"/>
                  <a:cs typeface="Calibri"/>
                  <a:sym typeface="Calibri"/>
                </a:defRPr>
              </a:lvl1pPr>
            </a:lstStyle>
            <a:p>
              <a:pPr hangingPunct="0"/>
              <a:r>
                <a:rPr sz="1867" dirty="0"/>
                <a:t>&lt;15</a:t>
              </a:r>
            </a:p>
          </p:txBody>
        </p:sp>
        <p:sp>
          <p:nvSpPr>
            <p:cNvPr id="2854" name="Shape 2854"/>
            <p:cNvSpPr/>
            <p:nvPr/>
          </p:nvSpPr>
          <p:spPr>
            <a:xfrm>
              <a:off x="3017838" y="-124435"/>
              <a:ext cx="998539" cy="271465"/>
            </a:xfrm>
            <a:prstGeom prst="leftRightArrow">
              <a:avLst>
                <a:gd name="adj1" fmla="val 62694"/>
                <a:gd name="adj2" fmla="val 70312"/>
              </a:avLst>
            </a:prstGeom>
            <a:solidFill>
              <a:srgbClr val="939393"/>
            </a:solidFill>
            <a:ln w="3175" cap="flat">
              <a:solidFill>
                <a:srgbClr val="939393"/>
              </a:solidFill>
              <a:prstDash val="solid"/>
              <a:miter lim="800000"/>
            </a:ln>
            <a:effectLst/>
          </p:spPr>
          <p:txBody>
            <a:bodyPr wrap="square" lIns="60959" tIns="60959" rIns="60959" bIns="60959" numCol="1" anchor="ctr">
              <a:noAutofit/>
            </a:bodyPr>
            <a:lstStyle/>
            <a:p>
              <a:pPr defTabSz="382513">
                <a:defRPr sz="2200">
                  <a:solidFill>
                    <a:srgbClr val="FFFFFF"/>
                  </a:solidFill>
                  <a:latin typeface="Calibri"/>
                  <a:ea typeface="Calibri"/>
                  <a:cs typeface="Calibri"/>
                  <a:sym typeface="Calibri"/>
                </a:defRPr>
              </a:pPr>
              <a:endParaRPr sz="2933">
                <a:solidFill>
                  <a:srgbClr val="FFFFFF"/>
                </a:solidFill>
                <a:latin typeface="Calibri"/>
                <a:ea typeface="Calibri"/>
                <a:cs typeface="Calibri"/>
              </a:endParaRPr>
            </a:p>
          </p:txBody>
        </p:sp>
        <p:sp>
          <p:nvSpPr>
            <p:cNvPr id="2855" name="Shape 2855"/>
            <p:cNvSpPr/>
            <p:nvPr/>
          </p:nvSpPr>
          <p:spPr>
            <a:xfrm>
              <a:off x="4013200" y="-124435"/>
              <a:ext cx="2073277" cy="271465"/>
            </a:xfrm>
            <a:prstGeom prst="leftRightArrow">
              <a:avLst>
                <a:gd name="adj1" fmla="val 62694"/>
                <a:gd name="adj2" fmla="val 70322"/>
              </a:avLst>
            </a:prstGeom>
            <a:solidFill>
              <a:srgbClr val="939393"/>
            </a:solidFill>
            <a:ln w="3175" cap="flat">
              <a:solidFill>
                <a:srgbClr val="939393"/>
              </a:solidFill>
              <a:prstDash val="solid"/>
              <a:miter lim="800000"/>
            </a:ln>
            <a:effectLst/>
          </p:spPr>
          <p:txBody>
            <a:bodyPr wrap="square" lIns="60959" tIns="60959" rIns="60959" bIns="60959" numCol="1" anchor="ctr">
              <a:noAutofit/>
            </a:bodyPr>
            <a:lstStyle/>
            <a:p>
              <a:pPr defTabSz="382513">
                <a:defRPr sz="2200">
                  <a:solidFill>
                    <a:srgbClr val="FFFFFF"/>
                  </a:solidFill>
                  <a:latin typeface="Calibri"/>
                  <a:ea typeface="Calibri"/>
                  <a:cs typeface="Calibri"/>
                  <a:sym typeface="Calibri"/>
                </a:defRPr>
              </a:pPr>
              <a:endParaRPr sz="2933">
                <a:solidFill>
                  <a:srgbClr val="FFFFFF"/>
                </a:solidFill>
                <a:latin typeface="Calibri"/>
                <a:ea typeface="Calibri"/>
                <a:cs typeface="Calibri"/>
              </a:endParaRPr>
            </a:p>
          </p:txBody>
        </p:sp>
        <p:sp>
          <p:nvSpPr>
            <p:cNvPr id="2856" name="Shape 2856"/>
            <p:cNvSpPr/>
            <p:nvPr/>
          </p:nvSpPr>
          <p:spPr>
            <a:xfrm>
              <a:off x="6086475" y="-124435"/>
              <a:ext cx="1667125" cy="271465"/>
            </a:xfrm>
            <a:prstGeom prst="leftRightArrow">
              <a:avLst>
                <a:gd name="adj1" fmla="val 62694"/>
                <a:gd name="adj2" fmla="val 70322"/>
              </a:avLst>
            </a:prstGeom>
            <a:solidFill>
              <a:srgbClr val="939393"/>
            </a:solidFill>
            <a:ln w="3175" cap="flat">
              <a:solidFill>
                <a:srgbClr val="939393"/>
              </a:solidFill>
              <a:prstDash val="solid"/>
              <a:miter lim="800000"/>
            </a:ln>
            <a:effectLst/>
          </p:spPr>
          <p:txBody>
            <a:bodyPr wrap="square" lIns="60959" tIns="60959" rIns="60959" bIns="60959" numCol="1" anchor="ctr">
              <a:noAutofit/>
            </a:bodyPr>
            <a:lstStyle/>
            <a:p>
              <a:pPr defTabSz="382513">
                <a:defRPr sz="2200">
                  <a:solidFill>
                    <a:srgbClr val="FFFFFF"/>
                  </a:solidFill>
                  <a:latin typeface="Calibri"/>
                  <a:ea typeface="Calibri"/>
                  <a:cs typeface="Calibri"/>
                  <a:sym typeface="Calibri"/>
                </a:defRPr>
              </a:pPr>
              <a:endParaRPr sz="2933">
                <a:solidFill>
                  <a:srgbClr val="FFFFFF"/>
                </a:solidFill>
                <a:latin typeface="Calibri"/>
                <a:ea typeface="Calibri"/>
                <a:cs typeface="Calibri"/>
              </a:endParaRPr>
            </a:p>
          </p:txBody>
        </p:sp>
        <p:sp>
          <p:nvSpPr>
            <p:cNvPr id="2857" name="Shape 2857"/>
            <p:cNvSpPr/>
            <p:nvPr/>
          </p:nvSpPr>
          <p:spPr>
            <a:xfrm>
              <a:off x="7791450" y="-124435"/>
              <a:ext cx="815461" cy="271465"/>
            </a:xfrm>
            <a:prstGeom prst="leftRightArrow">
              <a:avLst>
                <a:gd name="adj1" fmla="val 62694"/>
                <a:gd name="adj2" fmla="val 70310"/>
              </a:avLst>
            </a:prstGeom>
            <a:solidFill>
              <a:srgbClr val="939393"/>
            </a:solidFill>
            <a:ln w="3175" cap="flat">
              <a:solidFill>
                <a:srgbClr val="939393"/>
              </a:solidFill>
              <a:prstDash val="solid"/>
              <a:miter lim="800000"/>
            </a:ln>
            <a:effectLst/>
          </p:spPr>
          <p:txBody>
            <a:bodyPr wrap="square" lIns="60959" tIns="60959" rIns="60959" bIns="60959" numCol="1" anchor="ctr">
              <a:noAutofit/>
            </a:bodyPr>
            <a:lstStyle/>
            <a:p>
              <a:pPr defTabSz="382513">
                <a:defRPr sz="2200">
                  <a:solidFill>
                    <a:srgbClr val="FFFFFF"/>
                  </a:solidFill>
                  <a:latin typeface="Calibri"/>
                  <a:ea typeface="Calibri"/>
                  <a:cs typeface="Calibri"/>
                  <a:sym typeface="Calibri"/>
                </a:defRPr>
              </a:pPr>
              <a:endParaRPr sz="2933">
                <a:solidFill>
                  <a:srgbClr val="FFFFFF"/>
                </a:solidFill>
                <a:latin typeface="Calibri"/>
                <a:ea typeface="Calibri"/>
                <a:cs typeface="Calibri"/>
              </a:endParaRPr>
            </a:p>
          </p:txBody>
        </p:sp>
        <p:sp>
          <p:nvSpPr>
            <p:cNvPr id="2858" name="Shape 2858"/>
            <p:cNvSpPr/>
            <p:nvPr/>
          </p:nvSpPr>
          <p:spPr>
            <a:xfrm>
              <a:off x="3017838" y="-191114"/>
              <a:ext cx="998539" cy="374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700"/>
                </a:spcBef>
                <a:defRPr sz="1800">
                  <a:solidFill>
                    <a:srgbClr val="FFFFFF"/>
                  </a:solidFill>
                  <a:latin typeface="Calibri"/>
                  <a:ea typeface="Calibri"/>
                  <a:cs typeface="Calibri"/>
                  <a:sym typeface="Calibri"/>
                </a:defRPr>
              </a:lvl1pPr>
            </a:lstStyle>
            <a:p>
              <a:pPr hangingPunct="0"/>
              <a:r>
                <a:rPr sz="1867" dirty="0"/>
                <a:t>15–29</a:t>
              </a:r>
            </a:p>
          </p:txBody>
        </p:sp>
        <p:sp>
          <p:nvSpPr>
            <p:cNvPr id="2859" name="Shape 2859"/>
            <p:cNvSpPr/>
            <p:nvPr/>
          </p:nvSpPr>
          <p:spPr>
            <a:xfrm>
              <a:off x="4549776" y="-191114"/>
              <a:ext cx="998539" cy="374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700"/>
                </a:spcBef>
                <a:defRPr sz="1800">
                  <a:solidFill>
                    <a:srgbClr val="FFFFFF"/>
                  </a:solidFill>
                  <a:latin typeface="Calibri"/>
                  <a:ea typeface="Calibri"/>
                  <a:cs typeface="Calibri"/>
                  <a:sym typeface="Calibri"/>
                </a:defRPr>
              </a:lvl1pPr>
            </a:lstStyle>
            <a:p>
              <a:pPr hangingPunct="0"/>
              <a:r>
                <a:rPr sz="1867" dirty="0"/>
                <a:t>30–59</a:t>
              </a:r>
            </a:p>
          </p:txBody>
        </p:sp>
        <p:sp>
          <p:nvSpPr>
            <p:cNvPr id="2860" name="Shape 2860"/>
            <p:cNvSpPr/>
            <p:nvPr/>
          </p:nvSpPr>
          <p:spPr>
            <a:xfrm>
              <a:off x="6472239" y="-191114"/>
              <a:ext cx="998539" cy="374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700"/>
                </a:spcBef>
                <a:defRPr sz="1800">
                  <a:solidFill>
                    <a:srgbClr val="FFFFFF"/>
                  </a:solidFill>
                  <a:latin typeface="Calibri"/>
                  <a:ea typeface="Calibri"/>
                  <a:cs typeface="Calibri"/>
                  <a:sym typeface="Calibri"/>
                </a:defRPr>
              </a:lvl1pPr>
            </a:lstStyle>
            <a:p>
              <a:pPr hangingPunct="0"/>
              <a:r>
                <a:rPr sz="1867" dirty="0"/>
                <a:t>60–89</a:t>
              </a:r>
            </a:p>
          </p:txBody>
        </p:sp>
        <p:sp>
          <p:nvSpPr>
            <p:cNvPr id="2861" name="Shape 2861"/>
            <p:cNvSpPr/>
            <p:nvPr/>
          </p:nvSpPr>
          <p:spPr>
            <a:xfrm>
              <a:off x="7651831" y="-203819"/>
              <a:ext cx="1123474" cy="374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700"/>
                </a:spcBef>
                <a:defRPr sz="1800">
                  <a:solidFill>
                    <a:srgbClr val="FFFFFF"/>
                  </a:solidFill>
                  <a:latin typeface="Calibri"/>
                  <a:ea typeface="Calibri"/>
                  <a:cs typeface="Calibri"/>
                  <a:sym typeface="Calibri"/>
                </a:defRPr>
              </a:lvl1pPr>
            </a:lstStyle>
            <a:p>
              <a:pPr hangingPunct="0"/>
              <a:r>
                <a:rPr sz="1867" dirty="0"/>
                <a:t>≥ 90</a:t>
              </a:r>
            </a:p>
          </p:txBody>
        </p:sp>
        <p:sp>
          <p:nvSpPr>
            <p:cNvPr id="2862" name="Shape 2862"/>
            <p:cNvSpPr/>
            <p:nvPr/>
          </p:nvSpPr>
          <p:spPr>
            <a:xfrm>
              <a:off x="663574" y="-341307"/>
              <a:ext cx="1257301"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r" defTabSz="408207">
                <a:spcBef>
                  <a:spcPts val="1500"/>
                </a:spcBef>
                <a:defRPr sz="1100">
                  <a:latin typeface="Calibri"/>
                  <a:ea typeface="Calibri"/>
                  <a:cs typeface="Calibri"/>
                  <a:sym typeface="Calibri"/>
                </a:defRPr>
              </a:lvl1pPr>
            </a:lstStyle>
            <a:p>
              <a:pPr hangingPunct="0"/>
              <a:r>
                <a:rPr lang="fr-CA" sz="1467" dirty="0"/>
                <a:t>CRF Stage</a:t>
              </a:r>
              <a:endParaRPr sz="1467" dirty="0"/>
            </a:p>
          </p:txBody>
        </p:sp>
        <p:sp>
          <p:nvSpPr>
            <p:cNvPr id="2863" name="Shape 2863"/>
            <p:cNvSpPr/>
            <p:nvPr/>
          </p:nvSpPr>
          <p:spPr>
            <a:xfrm>
              <a:off x="2014537" y="-341310"/>
              <a:ext cx="1000126"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500"/>
                </a:spcBef>
                <a:defRPr sz="1100">
                  <a:latin typeface="Calibri"/>
                  <a:ea typeface="Calibri"/>
                  <a:cs typeface="Calibri"/>
                  <a:sym typeface="Calibri"/>
                </a:defRPr>
              </a:lvl1pPr>
            </a:lstStyle>
            <a:p>
              <a:pPr hangingPunct="0"/>
              <a:r>
                <a:rPr sz="1467"/>
                <a:t>5</a:t>
              </a:r>
            </a:p>
          </p:txBody>
        </p:sp>
        <p:sp>
          <p:nvSpPr>
            <p:cNvPr id="2864" name="Shape 2864"/>
            <p:cNvSpPr/>
            <p:nvPr/>
          </p:nvSpPr>
          <p:spPr>
            <a:xfrm>
              <a:off x="3022599" y="-341309"/>
              <a:ext cx="998539"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500"/>
                </a:spcBef>
                <a:defRPr sz="1100">
                  <a:latin typeface="Calibri"/>
                  <a:ea typeface="Calibri"/>
                  <a:cs typeface="Calibri"/>
                  <a:sym typeface="Calibri"/>
                </a:defRPr>
              </a:lvl1pPr>
            </a:lstStyle>
            <a:p>
              <a:pPr hangingPunct="0"/>
              <a:r>
                <a:rPr sz="1467"/>
                <a:t>4</a:t>
              </a:r>
            </a:p>
          </p:txBody>
        </p:sp>
        <p:sp>
          <p:nvSpPr>
            <p:cNvPr id="2865" name="Shape 2865"/>
            <p:cNvSpPr/>
            <p:nvPr/>
          </p:nvSpPr>
          <p:spPr>
            <a:xfrm>
              <a:off x="4435476" y="-341309"/>
              <a:ext cx="1244602"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500"/>
                </a:spcBef>
                <a:defRPr sz="1100">
                  <a:latin typeface="Calibri"/>
                  <a:ea typeface="Calibri"/>
                  <a:cs typeface="Calibri"/>
                  <a:sym typeface="Calibri"/>
                </a:defRPr>
              </a:lvl1pPr>
            </a:lstStyle>
            <a:p>
              <a:pPr hangingPunct="0"/>
              <a:r>
                <a:rPr sz="1467"/>
                <a:t>3</a:t>
              </a:r>
            </a:p>
          </p:txBody>
        </p:sp>
        <p:sp>
          <p:nvSpPr>
            <p:cNvPr id="2866" name="Shape 2866"/>
            <p:cNvSpPr/>
            <p:nvPr/>
          </p:nvSpPr>
          <p:spPr>
            <a:xfrm>
              <a:off x="6478589" y="-341309"/>
              <a:ext cx="998539"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500"/>
                </a:spcBef>
                <a:defRPr sz="1100">
                  <a:latin typeface="Calibri"/>
                  <a:ea typeface="Calibri"/>
                  <a:cs typeface="Calibri"/>
                  <a:sym typeface="Calibri"/>
                </a:defRPr>
              </a:lvl1pPr>
            </a:lstStyle>
            <a:p>
              <a:pPr hangingPunct="0"/>
              <a:r>
                <a:rPr sz="1467"/>
                <a:t>2</a:t>
              </a:r>
            </a:p>
          </p:txBody>
        </p:sp>
        <p:sp>
          <p:nvSpPr>
            <p:cNvPr id="2867" name="Shape 2867"/>
            <p:cNvSpPr/>
            <p:nvPr/>
          </p:nvSpPr>
          <p:spPr>
            <a:xfrm>
              <a:off x="7688518" y="-315908"/>
              <a:ext cx="998539" cy="3133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3348" tIns="43348" rIns="43348" bIns="43348" numCol="1" anchor="ctr">
              <a:spAutoFit/>
            </a:bodyPr>
            <a:lstStyle>
              <a:lvl1pPr algn="ctr" defTabSz="408207">
                <a:spcBef>
                  <a:spcPts val="1500"/>
                </a:spcBef>
                <a:defRPr sz="1100">
                  <a:latin typeface="Calibri"/>
                  <a:ea typeface="Calibri"/>
                  <a:cs typeface="Calibri"/>
                  <a:sym typeface="Calibri"/>
                </a:defRPr>
              </a:lvl1pPr>
            </a:lstStyle>
            <a:p>
              <a:pPr hangingPunct="0"/>
              <a:r>
                <a:rPr sz="1467"/>
                <a:t>1</a:t>
              </a:r>
            </a:p>
          </p:txBody>
        </p:sp>
      </p:grpSp>
      <p:grpSp>
        <p:nvGrpSpPr>
          <p:cNvPr id="2877" name="Group 2877"/>
          <p:cNvGrpSpPr/>
          <p:nvPr/>
        </p:nvGrpSpPr>
        <p:grpSpPr>
          <a:xfrm>
            <a:off x="1762701" y="864379"/>
            <a:ext cx="10679089" cy="287323"/>
            <a:chOff x="-7116" y="-3963"/>
            <a:chExt cx="8009315" cy="287324"/>
          </a:xfrm>
        </p:grpSpPr>
        <p:sp>
          <p:nvSpPr>
            <p:cNvPr id="2869" name="Shape 2869"/>
            <p:cNvSpPr/>
            <p:nvPr/>
          </p:nvSpPr>
          <p:spPr>
            <a:xfrm>
              <a:off x="-7116" y="26817"/>
              <a:ext cx="1187825" cy="2257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a:t>Acarbose (Glucobay)</a:t>
              </a:r>
            </a:p>
          </p:txBody>
        </p:sp>
        <p:grpSp>
          <p:nvGrpSpPr>
            <p:cNvPr id="2876" name="Group 2876"/>
            <p:cNvGrpSpPr/>
            <p:nvPr/>
          </p:nvGrpSpPr>
          <p:grpSpPr>
            <a:xfrm>
              <a:off x="1263259" y="-3963"/>
              <a:ext cx="6738940" cy="287324"/>
              <a:chOff x="0" y="-3963"/>
              <a:chExt cx="6738939" cy="287323"/>
            </a:xfrm>
          </p:grpSpPr>
          <p:sp>
            <p:nvSpPr>
              <p:cNvPr id="2870" name="Shape 2870"/>
              <p:cNvSpPr/>
              <p:nvPr/>
            </p:nvSpPr>
            <p:spPr>
              <a:xfrm>
                <a:off x="1636712" y="46829"/>
                <a:ext cx="5102227" cy="18574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grpSp>
            <p:nvGrpSpPr>
              <p:cNvPr id="2873" name="Group 2873"/>
              <p:cNvGrpSpPr/>
              <p:nvPr/>
            </p:nvGrpSpPr>
            <p:grpSpPr>
              <a:xfrm>
                <a:off x="116" y="26817"/>
                <a:ext cx="1473282" cy="225767"/>
                <a:chOff x="-1" y="-22868"/>
                <a:chExt cx="1473281" cy="225764"/>
              </a:xfrm>
            </p:grpSpPr>
            <p:sp>
              <p:nvSpPr>
                <p:cNvPr id="2871" name="Shape 2871"/>
                <p:cNvSpPr/>
                <p:nvPr/>
              </p:nvSpPr>
              <p:spPr>
                <a:xfrm>
                  <a:off x="-1" y="0"/>
                  <a:ext cx="1473281" cy="180025"/>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2400">
                      <a:solidFill>
                        <a:srgbClr val="262626"/>
                      </a:solidFill>
                      <a:latin typeface="Arial"/>
                      <a:ea typeface="Arial"/>
                      <a:cs typeface="Arial"/>
                      <a:sym typeface="Arial"/>
                    </a:defRPr>
                  </a:pPr>
                  <a:endParaRPr sz="3200">
                    <a:solidFill>
                      <a:srgbClr val="262626"/>
                    </a:solidFill>
                    <a:latin typeface="Arial"/>
                    <a:ea typeface="Arial"/>
                    <a:cs typeface="Arial"/>
                    <a:sym typeface="Arial"/>
                  </a:endParaRPr>
                </a:p>
              </p:txBody>
            </p:sp>
            <p:sp>
              <p:nvSpPr>
                <p:cNvPr id="2872" name="Shape 2872"/>
                <p:cNvSpPr/>
                <p:nvPr/>
              </p:nvSpPr>
              <p:spPr>
                <a:xfrm>
                  <a:off x="-1" y="-22868"/>
                  <a:ext cx="1088037" cy="225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Not recommended</a:t>
                  </a:r>
                </a:p>
              </p:txBody>
            </p:sp>
          </p:grpSp>
          <p:sp>
            <p:nvSpPr>
              <p:cNvPr id="2874" name="Shape 2874"/>
              <p:cNvSpPr/>
              <p:nvPr/>
            </p:nvSpPr>
            <p:spPr>
              <a:xfrm>
                <a:off x="0" y="46829"/>
                <a:ext cx="1647826" cy="185740"/>
              </a:xfrm>
              <a:prstGeom prst="rect">
                <a:avLst/>
              </a:prstGeom>
              <a:blipFill rotWithShape="1">
                <a:blip r:embed="rId4"/>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875" name="Shape 2875"/>
              <p:cNvSpPr/>
              <p:nvPr/>
            </p:nvSpPr>
            <p:spPr>
              <a:xfrm>
                <a:off x="1569127" y="-3963"/>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25</a:t>
                </a:r>
              </a:p>
            </p:txBody>
          </p:sp>
        </p:grpSp>
      </p:grpSp>
      <p:grpSp>
        <p:nvGrpSpPr>
          <p:cNvPr id="2883" name="Group 2883"/>
          <p:cNvGrpSpPr/>
          <p:nvPr/>
        </p:nvGrpSpPr>
        <p:grpSpPr>
          <a:xfrm>
            <a:off x="1671087" y="5081305"/>
            <a:ext cx="10770689" cy="225953"/>
            <a:chOff x="-7865" y="199108"/>
            <a:chExt cx="8078016" cy="225951"/>
          </a:xfrm>
        </p:grpSpPr>
        <p:sp>
          <p:nvSpPr>
            <p:cNvPr id="2878" name="Shape 2878"/>
            <p:cNvSpPr/>
            <p:nvPr/>
          </p:nvSpPr>
          <p:spPr>
            <a:xfrm>
              <a:off x="-7865" y="199294"/>
              <a:ext cx="1274387"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Dapagliflozin (Forxiga)</a:t>
              </a:r>
            </a:p>
          </p:txBody>
        </p:sp>
        <p:grpSp>
          <p:nvGrpSpPr>
            <p:cNvPr id="2882" name="Group 2882"/>
            <p:cNvGrpSpPr/>
            <p:nvPr/>
          </p:nvGrpSpPr>
          <p:grpSpPr>
            <a:xfrm>
              <a:off x="1331210" y="199108"/>
              <a:ext cx="6738941" cy="197297"/>
              <a:chOff x="0" y="199109"/>
              <a:chExt cx="6738940" cy="197296"/>
            </a:xfrm>
          </p:grpSpPr>
          <p:sp>
            <p:nvSpPr>
              <p:cNvPr id="2879" name="Shape 2879"/>
              <p:cNvSpPr/>
              <p:nvPr/>
            </p:nvSpPr>
            <p:spPr>
              <a:xfrm>
                <a:off x="1993146" y="199182"/>
                <a:ext cx="4745794" cy="190189"/>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880" name="Shape 2880"/>
              <p:cNvSpPr/>
              <p:nvPr/>
            </p:nvSpPr>
            <p:spPr>
              <a:xfrm flipV="1">
                <a:off x="0" y="199109"/>
                <a:ext cx="2001845" cy="197296"/>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grpSp>
      </p:grpSp>
      <p:grpSp>
        <p:nvGrpSpPr>
          <p:cNvPr id="2888" name="Group 2888"/>
          <p:cNvGrpSpPr/>
          <p:nvPr/>
        </p:nvGrpSpPr>
        <p:grpSpPr>
          <a:xfrm>
            <a:off x="1445309" y="5332524"/>
            <a:ext cx="4680339" cy="225767"/>
            <a:chOff x="-7097" y="26815"/>
            <a:chExt cx="3510253" cy="225764"/>
          </a:xfrm>
        </p:grpSpPr>
        <p:sp>
          <p:nvSpPr>
            <p:cNvPr id="2884" name="Shape 2884"/>
            <p:cNvSpPr/>
            <p:nvPr/>
          </p:nvSpPr>
          <p:spPr>
            <a:xfrm>
              <a:off x="-7097" y="26815"/>
              <a:ext cx="1425870" cy="225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Empagliflozin (Jardiance)</a:t>
              </a:r>
            </a:p>
          </p:txBody>
        </p:sp>
        <p:sp>
          <p:nvSpPr>
            <p:cNvPr id="2885" name="Shape 2885"/>
            <p:cNvSpPr/>
            <p:nvPr/>
          </p:nvSpPr>
          <p:spPr>
            <a:xfrm>
              <a:off x="1501323" y="26848"/>
              <a:ext cx="2001833" cy="205127"/>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1333" dirty="0">
                <a:solidFill>
                  <a:schemeClr val="tx1">
                    <a:lumMod val="95000"/>
                    <a:lumOff val="5000"/>
                  </a:schemeClr>
                </a:solidFill>
                <a:latin typeface="Calibri"/>
                <a:ea typeface="Calibri"/>
              </a:endParaRPr>
            </a:p>
          </p:txBody>
        </p:sp>
      </p:grpSp>
      <p:grpSp>
        <p:nvGrpSpPr>
          <p:cNvPr id="2894" name="Group 2894"/>
          <p:cNvGrpSpPr/>
          <p:nvPr/>
        </p:nvGrpSpPr>
        <p:grpSpPr>
          <a:xfrm>
            <a:off x="1830011" y="5548980"/>
            <a:ext cx="10611768" cy="287324"/>
            <a:chOff x="-6218" y="-3960"/>
            <a:chExt cx="7958827" cy="287322"/>
          </a:xfrm>
        </p:grpSpPr>
        <p:sp>
          <p:nvSpPr>
            <p:cNvPr id="2889" name="Shape 2889"/>
            <p:cNvSpPr/>
            <p:nvPr/>
          </p:nvSpPr>
          <p:spPr>
            <a:xfrm>
              <a:off x="-6218" y="32324"/>
              <a:ext cx="1137331"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a:t>Pioglitazone (Actos)</a:t>
              </a:r>
            </a:p>
          </p:txBody>
        </p:sp>
        <p:grpSp>
          <p:nvGrpSpPr>
            <p:cNvPr id="2893" name="Group 2893"/>
            <p:cNvGrpSpPr/>
            <p:nvPr/>
          </p:nvGrpSpPr>
          <p:grpSpPr>
            <a:xfrm>
              <a:off x="1213669" y="-3960"/>
              <a:ext cx="6738940" cy="287322"/>
              <a:chOff x="0" y="-3960"/>
              <a:chExt cx="6738939" cy="287321"/>
            </a:xfrm>
          </p:grpSpPr>
          <p:sp>
            <p:nvSpPr>
              <p:cNvPr id="2890" name="Shape 2890"/>
              <p:cNvSpPr/>
              <p:nvPr/>
            </p:nvSpPr>
            <p:spPr>
              <a:xfrm>
                <a:off x="2001836" y="52334"/>
                <a:ext cx="4737103" cy="18574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891" name="Shape 2891"/>
              <p:cNvSpPr/>
              <p:nvPr/>
            </p:nvSpPr>
            <p:spPr>
              <a:xfrm>
                <a:off x="0" y="52334"/>
                <a:ext cx="2001838" cy="185740"/>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1600">
                    <a:solidFill>
                      <a:srgbClr val="FFFFFF"/>
                    </a:solidFill>
                    <a:latin typeface="Calibri"/>
                    <a:ea typeface="Calibri"/>
                    <a:cs typeface="Calibri"/>
                    <a:sym typeface="Calibri"/>
                  </a:defRPr>
                </a:pPr>
                <a:endParaRPr sz="2133">
                  <a:solidFill>
                    <a:srgbClr val="FFFFFF"/>
                  </a:solidFill>
                  <a:latin typeface="Calibri"/>
                  <a:ea typeface="Calibri"/>
                  <a:cs typeface="Calibri"/>
                </a:endParaRPr>
              </a:p>
            </p:txBody>
          </p:sp>
          <p:sp>
            <p:nvSpPr>
              <p:cNvPr id="2892" name="Shape 2892"/>
              <p:cNvSpPr/>
              <p:nvPr/>
            </p:nvSpPr>
            <p:spPr>
              <a:xfrm>
                <a:off x="1920751" y="-3960"/>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grpSp>
      </p:grpSp>
      <p:sp>
        <p:nvSpPr>
          <p:cNvPr id="2895" name="Shape 2895"/>
          <p:cNvSpPr/>
          <p:nvPr/>
        </p:nvSpPr>
        <p:spPr>
          <a:xfrm>
            <a:off x="437772" y="6432351"/>
            <a:ext cx="1384301"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tabLst>
                <a:tab pos="2133600" algn="l"/>
                <a:tab pos="5448300" algn="l"/>
              </a:tabLst>
              <a:defRPr sz="1000">
                <a:latin typeface="Calibri"/>
                <a:ea typeface="Calibri"/>
                <a:cs typeface="Calibri"/>
                <a:sym typeface="Calibri"/>
              </a:defRPr>
            </a:lvl1pPr>
          </a:lstStyle>
          <a:p>
            <a:pPr hangingPunct="0"/>
            <a:r>
              <a:rPr lang="fr-CA" sz="1333" dirty="0" err="1"/>
              <a:t>Contraindicated</a:t>
            </a:r>
            <a:endParaRPr sz="1333" dirty="0"/>
          </a:p>
        </p:txBody>
      </p:sp>
      <p:sp>
        <p:nvSpPr>
          <p:cNvPr id="2896" name="Shape 2896"/>
          <p:cNvSpPr/>
          <p:nvPr/>
        </p:nvSpPr>
        <p:spPr>
          <a:xfrm>
            <a:off x="209181" y="6433741"/>
            <a:ext cx="184153" cy="141291"/>
          </a:xfrm>
          <a:prstGeom prst="rect">
            <a:avLst/>
          </a:prstGeom>
          <a:solidFill>
            <a:srgbClr val="FF0000"/>
          </a:solid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sp>
        <p:nvSpPr>
          <p:cNvPr id="2897" name="Shape 2897"/>
          <p:cNvSpPr/>
          <p:nvPr/>
        </p:nvSpPr>
        <p:spPr>
          <a:xfrm>
            <a:off x="11237293" y="6411979"/>
            <a:ext cx="804363"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defRPr sz="1000">
                <a:latin typeface="Calibri"/>
                <a:ea typeface="Calibri"/>
                <a:cs typeface="Calibri"/>
                <a:sym typeface="Calibri"/>
              </a:defRPr>
            </a:lvl1pPr>
          </a:lstStyle>
          <a:p>
            <a:pPr hangingPunct="0"/>
            <a:r>
              <a:rPr lang="fr-CA" sz="1333" dirty="0" err="1"/>
              <a:t>Safe</a:t>
            </a:r>
            <a:endParaRPr sz="1333" dirty="0"/>
          </a:p>
        </p:txBody>
      </p:sp>
      <p:sp>
        <p:nvSpPr>
          <p:cNvPr id="2898" name="Shape 2898"/>
          <p:cNvSpPr/>
          <p:nvPr/>
        </p:nvSpPr>
        <p:spPr>
          <a:xfrm>
            <a:off x="10961865" y="6430442"/>
            <a:ext cx="205320" cy="136527"/>
          </a:xfrm>
          <a:prstGeom prst="rect">
            <a:avLst/>
          </a:prstGeom>
          <a:solidFill>
            <a:srgbClr val="00E200"/>
          </a:solid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sp>
        <p:nvSpPr>
          <p:cNvPr id="2899" name="Shape 2899"/>
          <p:cNvSpPr/>
          <p:nvPr/>
        </p:nvSpPr>
        <p:spPr>
          <a:xfrm>
            <a:off x="3483813" y="6434931"/>
            <a:ext cx="205320" cy="138912"/>
          </a:xfrm>
          <a:prstGeom prst="rect">
            <a:avLst/>
          </a:prstGeom>
          <a:solidFill>
            <a:srgbClr val="FFFF00"/>
          </a:solid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sp>
        <p:nvSpPr>
          <p:cNvPr id="2900" name="Shape 2900"/>
          <p:cNvSpPr/>
          <p:nvPr/>
        </p:nvSpPr>
        <p:spPr>
          <a:xfrm>
            <a:off x="3737686" y="6416658"/>
            <a:ext cx="2738645"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defRPr sz="1000">
                <a:latin typeface="Calibri"/>
                <a:ea typeface="Calibri"/>
                <a:cs typeface="Calibri"/>
                <a:sym typeface="Calibri"/>
              </a:defRPr>
            </a:lvl1pPr>
          </a:lstStyle>
          <a:p>
            <a:pPr hangingPunct="0"/>
            <a:r>
              <a:rPr lang="fr-CA" sz="1333" dirty="0"/>
              <a:t>Dose </a:t>
            </a:r>
            <a:r>
              <a:rPr lang="fr-CA" sz="1333" dirty="0" err="1"/>
              <a:t>adjustment</a:t>
            </a:r>
            <a:r>
              <a:rPr lang="fr-CA" sz="1333" dirty="0"/>
              <a:t> </a:t>
            </a:r>
            <a:r>
              <a:rPr lang="fr-CA" sz="1333" dirty="0" err="1"/>
              <a:t>required</a:t>
            </a:r>
            <a:endParaRPr sz="1333" dirty="0"/>
          </a:p>
        </p:txBody>
      </p:sp>
      <p:grpSp>
        <p:nvGrpSpPr>
          <p:cNvPr id="2910" name="Group 2910"/>
          <p:cNvGrpSpPr/>
          <p:nvPr/>
        </p:nvGrpSpPr>
        <p:grpSpPr>
          <a:xfrm>
            <a:off x="1520648" y="4775951"/>
            <a:ext cx="10921129" cy="287323"/>
            <a:chOff x="-11500" y="-80814"/>
            <a:chExt cx="8190848" cy="287328"/>
          </a:xfrm>
        </p:grpSpPr>
        <p:sp>
          <p:nvSpPr>
            <p:cNvPr id="2901" name="Shape 2901"/>
            <p:cNvSpPr/>
            <p:nvPr/>
          </p:nvSpPr>
          <p:spPr>
            <a:xfrm>
              <a:off x="-11500" y="-57556"/>
              <a:ext cx="1369366" cy="2257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Canagliflozin (Invokana)</a:t>
              </a:r>
            </a:p>
          </p:txBody>
        </p:sp>
        <p:grpSp>
          <p:nvGrpSpPr>
            <p:cNvPr id="2909" name="Group 2909"/>
            <p:cNvGrpSpPr/>
            <p:nvPr/>
          </p:nvGrpSpPr>
          <p:grpSpPr>
            <a:xfrm>
              <a:off x="2367145" y="-80814"/>
              <a:ext cx="5812203" cy="287328"/>
              <a:chOff x="926737" y="-80813"/>
              <a:chExt cx="5812201" cy="287327"/>
            </a:xfrm>
          </p:grpSpPr>
          <p:sp>
            <p:nvSpPr>
              <p:cNvPr id="2903" name="Shape 2903"/>
              <p:cNvSpPr/>
              <p:nvPr/>
            </p:nvSpPr>
            <p:spPr>
              <a:xfrm>
                <a:off x="4065595" y="-22554"/>
                <a:ext cx="2673343" cy="17001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04" name="Shape 2904"/>
              <p:cNvSpPr/>
              <p:nvPr/>
            </p:nvSpPr>
            <p:spPr>
              <a:xfrm>
                <a:off x="926737" y="-58823"/>
                <a:ext cx="1075103" cy="236998"/>
              </a:xfrm>
              <a:prstGeom prst="rect">
                <a:avLst/>
              </a:prstGeom>
              <a:solidFill>
                <a:srgbClr val="FECEC4"/>
              </a:solidFill>
              <a:ln w="12700" cap="flat">
                <a:noFill/>
                <a:miter lim="400000"/>
              </a:ln>
              <a:effectLst/>
            </p:spPr>
            <p:txBody>
              <a:bodyPr wrap="square" lIns="60959" tIns="60959" rIns="60959" bIns="60959" numCol="1" anchor="ctr">
                <a:noAutofit/>
              </a:bodyPr>
              <a:lstStyle/>
              <a:p>
                <a:pPr algn="ctr" defTabSz="382513">
                  <a:defRPr sz="2400">
                    <a:solidFill>
                      <a:srgbClr val="FFFFFF"/>
                    </a:solidFill>
                    <a:latin typeface="Calibri"/>
                    <a:ea typeface="Calibri"/>
                    <a:cs typeface="Calibri"/>
                    <a:sym typeface="Calibri"/>
                  </a:defRPr>
                </a:pPr>
                <a:r>
                  <a:rPr lang="fr-CA" sz="1333" dirty="0">
                    <a:solidFill>
                      <a:schemeClr val="tx1">
                        <a:lumMod val="95000"/>
                        <a:lumOff val="5000"/>
                      </a:schemeClr>
                    </a:solidFill>
                    <a:latin typeface="Calibri"/>
                    <a:ea typeface="Calibri"/>
                    <a:cs typeface="Calibri"/>
                  </a:rPr>
                  <a:t>Do not </a:t>
                </a:r>
                <a:r>
                  <a:rPr lang="fr-CA" sz="1333" dirty="0" err="1">
                    <a:solidFill>
                      <a:schemeClr val="tx1">
                        <a:lumMod val="95000"/>
                        <a:lumOff val="5000"/>
                      </a:schemeClr>
                    </a:solidFill>
                    <a:latin typeface="Calibri"/>
                    <a:ea typeface="Calibri"/>
                    <a:cs typeface="Calibri"/>
                  </a:rPr>
                  <a:t>initiate</a:t>
                </a:r>
                <a:endParaRPr sz="1333" dirty="0">
                  <a:solidFill>
                    <a:schemeClr val="tx1">
                      <a:lumMod val="95000"/>
                      <a:lumOff val="5000"/>
                    </a:schemeClr>
                  </a:solidFill>
                  <a:latin typeface="Calibri"/>
                  <a:ea typeface="Calibri"/>
                  <a:cs typeface="Calibri"/>
                </a:endParaRPr>
              </a:p>
            </p:txBody>
          </p:sp>
          <p:sp>
            <p:nvSpPr>
              <p:cNvPr id="2905" name="Shape 2905"/>
              <p:cNvSpPr/>
              <p:nvPr/>
            </p:nvSpPr>
            <p:spPr>
              <a:xfrm>
                <a:off x="2001842" y="-8506"/>
                <a:ext cx="2080248" cy="176690"/>
              </a:xfrm>
              <a:prstGeom prst="rect">
                <a:avLst/>
              </a:prstGeom>
              <a:solidFill>
                <a:srgbClr val="FFFF00"/>
              </a:solidFill>
              <a:ln w="12700" cap="flat">
                <a:noFill/>
                <a:miter lim="400000"/>
              </a:ln>
              <a:effectLst/>
            </p:spPr>
            <p:txBody>
              <a:bodyPr wrap="square" lIns="60959" tIns="60959" rIns="60959" bIns="60959" numCol="1" anchor="ctr">
                <a:noAutofit/>
              </a:bodyPr>
              <a:lstStyle/>
              <a:p>
                <a:pPr defTabSz="382513">
                  <a:defRPr sz="1600">
                    <a:latin typeface="Calibri"/>
                    <a:ea typeface="Calibri"/>
                    <a:cs typeface="Calibri"/>
                    <a:sym typeface="Calibri"/>
                  </a:defRPr>
                </a:pPr>
                <a:endParaRPr sz="2133">
                  <a:latin typeface="Calibri"/>
                  <a:ea typeface="Calibri"/>
                  <a:cs typeface="Calibri"/>
                </a:endParaRPr>
              </a:p>
            </p:txBody>
          </p:sp>
          <p:sp>
            <p:nvSpPr>
              <p:cNvPr id="2907" name="Shape 2907"/>
              <p:cNvSpPr/>
              <p:nvPr/>
            </p:nvSpPr>
            <p:spPr>
              <a:xfrm>
                <a:off x="3116318" y="-57556"/>
                <a:ext cx="424396" cy="2257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dirty="0"/>
                  <a:t>100 mg</a:t>
                </a:r>
              </a:p>
            </p:txBody>
          </p:sp>
          <p:sp>
            <p:nvSpPr>
              <p:cNvPr id="2906" name="Shape 2906"/>
              <p:cNvSpPr/>
              <p:nvPr/>
            </p:nvSpPr>
            <p:spPr>
              <a:xfrm>
                <a:off x="3983574" y="-80813"/>
                <a:ext cx="181992" cy="2873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60</a:t>
                </a:r>
                <a:endParaRPr sz="2400" dirty="0"/>
              </a:p>
            </p:txBody>
          </p:sp>
        </p:grpSp>
      </p:grpSp>
      <p:sp>
        <p:nvSpPr>
          <p:cNvPr id="2914" name="Shape 2914"/>
          <p:cNvSpPr/>
          <p:nvPr/>
        </p:nvSpPr>
        <p:spPr>
          <a:xfrm>
            <a:off x="8229418" y="6389678"/>
            <a:ext cx="2985833"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defRPr sz="1000">
                <a:latin typeface="Calibri"/>
                <a:ea typeface="Calibri"/>
                <a:cs typeface="Calibri"/>
                <a:sym typeface="Calibri"/>
              </a:defRPr>
            </a:lvl1pPr>
          </a:lstStyle>
          <a:p>
            <a:pPr hangingPunct="0"/>
            <a:r>
              <a:rPr lang="fr-CA" sz="1333" dirty="0" err="1"/>
              <a:t>Titrate</a:t>
            </a:r>
            <a:r>
              <a:rPr lang="fr-CA" sz="1333" dirty="0"/>
              <a:t> </a:t>
            </a:r>
            <a:r>
              <a:rPr lang="fr-CA" sz="1333" dirty="0" err="1"/>
              <a:t>carefully</a:t>
            </a:r>
            <a:r>
              <a:rPr lang="fr-CA" sz="1333" dirty="0"/>
              <a:t> to </a:t>
            </a:r>
            <a:r>
              <a:rPr lang="fr-CA" sz="1333" dirty="0" err="1"/>
              <a:t>avoid</a:t>
            </a:r>
            <a:r>
              <a:rPr lang="fr-CA" sz="1333" dirty="0"/>
              <a:t> </a:t>
            </a:r>
            <a:r>
              <a:rPr lang="fr-CA" sz="1333" dirty="0" err="1"/>
              <a:t>nausea</a:t>
            </a:r>
            <a:endParaRPr sz="1333" dirty="0"/>
          </a:p>
        </p:txBody>
      </p:sp>
      <p:sp>
        <p:nvSpPr>
          <p:cNvPr id="2915" name="Shape 2915"/>
          <p:cNvSpPr/>
          <p:nvPr/>
        </p:nvSpPr>
        <p:spPr>
          <a:xfrm>
            <a:off x="7969322" y="6435355"/>
            <a:ext cx="197165" cy="138064"/>
          </a:xfrm>
          <a:prstGeom prst="rect">
            <a:avLst/>
          </a:prstGeom>
          <a:blipFill>
            <a:blip r:embed="rId3"/>
          </a:blip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sp>
        <p:nvSpPr>
          <p:cNvPr id="2916" name="Shape 2916"/>
          <p:cNvSpPr/>
          <p:nvPr/>
        </p:nvSpPr>
        <p:spPr>
          <a:xfrm>
            <a:off x="2747797" y="6648513"/>
            <a:ext cx="3906200" cy="266646"/>
          </a:xfrm>
          <a:prstGeom prst="rect">
            <a:avLst/>
          </a:prstGeom>
          <a:ln w="12700">
            <a:miter lim="400000"/>
          </a:ln>
          <a:extLst>
            <a:ext uri="{C572A759-6A51-4108-AA02-DFA0A04FC94B}">
              <ma14:wrappingTextBoxFlag xmlns="" xmlns:ma14="http://schemas.microsoft.com/office/mac/drawingml/2011/main" val="1"/>
            </a:ext>
          </a:extLst>
        </p:spPr>
        <p:txBody>
          <a:bodyPr lIns="30465" tIns="30465" rIns="30465" bIns="30465">
            <a:spAutoFit/>
          </a:bodyPr>
          <a:lstStyle/>
          <a:p>
            <a:pPr defTabSz="1285268">
              <a:defRPr sz="1000" b="1">
                <a:solidFill>
                  <a:srgbClr val="443F3C"/>
                </a:solidFill>
                <a:latin typeface="Arial"/>
                <a:ea typeface="Arial"/>
                <a:cs typeface="Arial"/>
                <a:sym typeface="Arial"/>
              </a:defRPr>
            </a:pPr>
            <a:endParaRPr sz="1333" dirty="0">
              <a:solidFill>
                <a:srgbClr val="262626"/>
              </a:solidFill>
              <a:latin typeface="Arial"/>
              <a:ea typeface="Arial"/>
              <a:cs typeface="Arial"/>
              <a:sym typeface="Arial"/>
            </a:endParaRPr>
          </a:p>
        </p:txBody>
      </p:sp>
      <p:sp>
        <p:nvSpPr>
          <p:cNvPr id="2917" name="Shape 2917"/>
          <p:cNvSpPr/>
          <p:nvPr/>
        </p:nvSpPr>
        <p:spPr>
          <a:xfrm>
            <a:off x="1910983" y="6432351"/>
            <a:ext cx="1519767"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tabLst>
                <a:tab pos="2133600" algn="l"/>
                <a:tab pos="5448300" algn="l"/>
              </a:tabLst>
              <a:defRPr sz="1000">
                <a:latin typeface="Calibri"/>
                <a:ea typeface="Calibri"/>
                <a:cs typeface="Calibri"/>
                <a:sym typeface="Calibri"/>
              </a:defRPr>
            </a:lvl1pPr>
          </a:lstStyle>
          <a:p>
            <a:pPr hangingPunct="0"/>
            <a:r>
              <a:rPr lang="fr-CA" sz="1333" dirty="0"/>
              <a:t>Not </a:t>
            </a:r>
            <a:r>
              <a:rPr lang="fr-CA" sz="1333" dirty="0" err="1"/>
              <a:t>recommended</a:t>
            </a:r>
            <a:endParaRPr sz="1333" dirty="0"/>
          </a:p>
        </p:txBody>
      </p:sp>
      <p:sp>
        <p:nvSpPr>
          <p:cNvPr id="2918" name="Shape 2918"/>
          <p:cNvSpPr/>
          <p:nvPr/>
        </p:nvSpPr>
        <p:spPr>
          <a:xfrm>
            <a:off x="1682375" y="6433741"/>
            <a:ext cx="184152" cy="141291"/>
          </a:xfrm>
          <a:prstGeom prst="rect">
            <a:avLst/>
          </a:prstGeom>
          <a:blipFill>
            <a:blip r:embed="rId4"/>
          </a:blip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grpSp>
        <p:nvGrpSpPr>
          <p:cNvPr id="2926" name="Group 2926"/>
          <p:cNvGrpSpPr/>
          <p:nvPr/>
        </p:nvGrpSpPr>
        <p:grpSpPr>
          <a:xfrm>
            <a:off x="1445306" y="1130493"/>
            <a:ext cx="10996482" cy="300392"/>
            <a:chOff x="-9757" y="-8976"/>
            <a:chExt cx="8247359" cy="300393"/>
          </a:xfrm>
        </p:grpSpPr>
        <p:sp>
          <p:nvSpPr>
            <p:cNvPr id="2919" name="Shape 2919"/>
            <p:cNvSpPr/>
            <p:nvPr/>
          </p:nvSpPr>
          <p:spPr>
            <a:xfrm>
              <a:off x="-9757" y="34808"/>
              <a:ext cx="1425870" cy="2257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Metformin (Glucophage)</a:t>
              </a:r>
            </a:p>
          </p:txBody>
        </p:sp>
        <p:grpSp>
          <p:nvGrpSpPr>
            <p:cNvPr id="2925" name="Group 2925"/>
            <p:cNvGrpSpPr/>
            <p:nvPr/>
          </p:nvGrpSpPr>
          <p:grpSpPr>
            <a:xfrm>
              <a:off x="1498663" y="-8976"/>
              <a:ext cx="6738939" cy="300393"/>
              <a:chOff x="1" y="-8975"/>
              <a:chExt cx="6738938" cy="300392"/>
            </a:xfrm>
          </p:grpSpPr>
          <p:sp>
            <p:nvSpPr>
              <p:cNvPr id="2920" name="Shape 2920"/>
              <p:cNvSpPr/>
              <p:nvPr/>
            </p:nvSpPr>
            <p:spPr>
              <a:xfrm>
                <a:off x="1" y="54821"/>
                <a:ext cx="993776" cy="185740"/>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1600">
                    <a:solidFill>
                      <a:srgbClr val="FFFFFF"/>
                    </a:solidFill>
                    <a:latin typeface="Calibri"/>
                    <a:ea typeface="Calibri"/>
                    <a:cs typeface="Calibri"/>
                    <a:sym typeface="Calibri"/>
                  </a:defRPr>
                </a:pPr>
                <a:endParaRPr sz="2133">
                  <a:solidFill>
                    <a:srgbClr val="FFFFFF"/>
                  </a:solidFill>
                  <a:latin typeface="Calibri"/>
                  <a:ea typeface="Calibri"/>
                  <a:cs typeface="Calibri"/>
                </a:endParaRPr>
              </a:p>
            </p:txBody>
          </p:sp>
          <p:sp>
            <p:nvSpPr>
              <p:cNvPr id="2921" name="Shape 2921"/>
              <p:cNvSpPr/>
              <p:nvPr/>
            </p:nvSpPr>
            <p:spPr>
              <a:xfrm>
                <a:off x="3116316" y="54820"/>
                <a:ext cx="3622623" cy="207699"/>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600">
                    <a:solidFill>
                      <a:srgbClr val="FFFFFF"/>
                    </a:solidFill>
                    <a:latin typeface="Calibri"/>
                    <a:ea typeface="Calibri"/>
                    <a:cs typeface="Calibri"/>
                    <a:sym typeface="Calibri"/>
                  </a:defRPr>
                </a:pPr>
                <a:endParaRPr sz="2133">
                  <a:solidFill>
                    <a:srgbClr val="FFFFFF"/>
                  </a:solidFill>
                  <a:latin typeface="Calibri"/>
                  <a:ea typeface="Calibri"/>
                  <a:cs typeface="Calibri"/>
                </a:endParaRPr>
              </a:p>
            </p:txBody>
          </p:sp>
          <p:sp>
            <p:nvSpPr>
              <p:cNvPr id="2922" name="Shape 2922"/>
              <p:cNvSpPr/>
              <p:nvPr/>
            </p:nvSpPr>
            <p:spPr>
              <a:xfrm>
                <a:off x="974723" y="34842"/>
                <a:ext cx="2141594" cy="227678"/>
              </a:xfrm>
              <a:prstGeom prst="rect">
                <a:avLst/>
              </a:prstGeom>
              <a:solidFill>
                <a:srgbClr val="FCF600"/>
              </a:solidFill>
              <a:ln w="12700" cap="flat">
                <a:noFill/>
                <a:miter lim="400000"/>
              </a:ln>
              <a:effectLst/>
            </p:spPr>
            <p:txBody>
              <a:bodyPr wrap="square" lIns="60959" tIns="60959" rIns="60959" bIns="60959" numCol="1" anchor="ctr">
                <a:noAutofit/>
              </a:bodyPr>
              <a:lstStyle/>
              <a:p>
                <a:pPr defTabSz="382513">
                  <a:defRPr sz="1600">
                    <a:solidFill>
                      <a:srgbClr val="FFFFFF"/>
                    </a:solidFill>
                    <a:latin typeface="Calibri"/>
                    <a:ea typeface="Calibri"/>
                    <a:cs typeface="Calibri"/>
                    <a:sym typeface="Calibri"/>
                  </a:defRPr>
                </a:pPr>
                <a:endParaRPr sz="2133">
                  <a:solidFill>
                    <a:srgbClr val="FFFFFF"/>
                  </a:solidFill>
                  <a:latin typeface="Calibri"/>
                  <a:ea typeface="Calibri"/>
                  <a:cs typeface="Calibri"/>
                </a:endParaRPr>
              </a:p>
            </p:txBody>
          </p:sp>
          <p:sp>
            <p:nvSpPr>
              <p:cNvPr id="2923" name="Shape 2923"/>
              <p:cNvSpPr/>
              <p:nvPr/>
            </p:nvSpPr>
            <p:spPr>
              <a:xfrm>
                <a:off x="1872091" y="-8975"/>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924" name="Shape 2924"/>
              <p:cNvSpPr/>
              <p:nvPr/>
            </p:nvSpPr>
            <p:spPr>
              <a:xfrm>
                <a:off x="2994020" y="4094"/>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lang="fr-CA" sz="1867" dirty="0"/>
                  <a:t>45</a:t>
                </a:r>
                <a:endParaRPr sz="1867" dirty="0"/>
              </a:p>
            </p:txBody>
          </p:sp>
        </p:grpSp>
      </p:grpSp>
      <p:grpSp>
        <p:nvGrpSpPr>
          <p:cNvPr id="2932" name="Group 2932"/>
          <p:cNvGrpSpPr/>
          <p:nvPr/>
        </p:nvGrpSpPr>
        <p:grpSpPr>
          <a:xfrm>
            <a:off x="1761094" y="1633394"/>
            <a:ext cx="10680688" cy="287323"/>
            <a:chOff x="-14796" y="-22550"/>
            <a:chExt cx="8010515" cy="287321"/>
          </a:xfrm>
        </p:grpSpPr>
        <p:grpSp>
          <p:nvGrpSpPr>
            <p:cNvPr id="2930" name="Group 2930"/>
            <p:cNvGrpSpPr/>
            <p:nvPr/>
          </p:nvGrpSpPr>
          <p:grpSpPr>
            <a:xfrm>
              <a:off x="1256779" y="-22550"/>
              <a:ext cx="6738940" cy="287321"/>
              <a:chOff x="0" y="-22550"/>
              <a:chExt cx="6738939" cy="287320"/>
            </a:xfrm>
          </p:grpSpPr>
          <p:sp>
            <p:nvSpPr>
              <p:cNvPr id="2927" name="Shape 2927"/>
              <p:cNvSpPr/>
              <p:nvPr/>
            </p:nvSpPr>
            <p:spPr>
              <a:xfrm>
                <a:off x="0" y="47424"/>
                <a:ext cx="941387" cy="184549"/>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28" name="Shape 2928"/>
              <p:cNvSpPr/>
              <p:nvPr/>
            </p:nvSpPr>
            <p:spPr>
              <a:xfrm>
                <a:off x="931861" y="47424"/>
                <a:ext cx="5807078" cy="184549"/>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29" name="Shape 2929"/>
              <p:cNvSpPr/>
              <p:nvPr/>
            </p:nvSpPr>
            <p:spPr>
              <a:xfrm>
                <a:off x="860062" y="-22550"/>
                <a:ext cx="182742" cy="287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15</a:t>
                </a:r>
              </a:p>
            </p:txBody>
          </p:sp>
        </p:grpSp>
        <p:sp>
          <p:nvSpPr>
            <p:cNvPr id="2931" name="Shape 2931"/>
            <p:cNvSpPr/>
            <p:nvPr/>
          </p:nvSpPr>
          <p:spPr>
            <a:xfrm>
              <a:off x="-14796" y="14115"/>
              <a:ext cx="1189027"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Linagliptin (Trajenta)</a:t>
              </a:r>
            </a:p>
          </p:txBody>
        </p:sp>
      </p:grpSp>
      <p:grpSp>
        <p:nvGrpSpPr>
          <p:cNvPr id="2941" name="Group 2941"/>
          <p:cNvGrpSpPr/>
          <p:nvPr/>
        </p:nvGrpSpPr>
        <p:grpSpPr>
          <a:xfrm>
            <a:off x="1860477" y="2085924"/>
            <a:ext cx="10581306" cy="293255"/>
            <a:chOff x="-1989" y="-21763"/>
            <a:chExt cx="7935977" cy="293254"/>
          </a:xfrm>
        </p:grpSpPr>
        <p:sp>
          <p:nvSpPr>
            <p:cNvPr id="2933" name="Shape 2933"/>
            <p:cNvSpPr/>
            <p:nvPr/>
          </p:nvSpPr>
          <p:spPr>
            <a:xfrm>
              <a:off x="-1989" y="26819"/>
              <a:ext cx="1114487"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Sitagliptin (Januvia)</a:t>
              </a:r>
            </a:p>
          </p:txBody>
        </p:sp>
        <p:grpSp>
          <p:nvGrpSpPr>
            <p:cNvPr id="2940" name="Group 2940"/>
            <p:cNvGrpSpPr/>
            <p:nvPr/>
          </p:nvGrpSpPr>
          <p:grpSpPr>
            <a:xfrm>
              <a:off x="1195047" y="-21763"/>
              <a:ext cx="6738941" cy="293254"/>
              <a:chOff x="0" y="-21762"/>
              <a:chExt cx="6738940" cy="293253"/>
            </a:xfrm>
          </p:grpSpPr>
          <p:sp>
            <p:nvSpPr>
              <p:cNvPr id="2934" name="Shape 2934"/>
              <p:cNvSpPr/>
              <p:nvPr/>
            </p:nvSpPr>
            <p:spPr>
              <a:xfrm>
                <a:off x="3333750" y="46830"/>
                <a:ext cx="3405190" cy="18574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35" name="Shape 2935"/>
              <p:cNvSpPr/>
              <p:nvPr/>
            </p:nvSpPr>
            <p:spPr>
              <a:xfrm>
                <a:off x="0" y="46830"/>
                <a:ext cx="3333750" cy="185740"/>
              </a:xfrm>
              <a:prstGeom prst="rect">
                <a:avLst/>
              </a:prstGeom>
              <a:solidFill>
                <a:srgbClr val="FCF6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36" name="Shape 2936"/>
              <p:cNvSpPr/>
              <p:nvPr/>
            </p:nvSpPr>
            <p:spPr>
              <a:xfrm>
                <a:off x="3222967" y="-21762"/>
                <a:ext cx="182742" cy="2873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937" name="Shape 2937"/>
              <p:cNvSpPr/>
              <p:nvPr/>
            </p:nvSpPr>
            <p:spPr>
              <a:xfrm>
                <a:off x="1883554" y="-15830"/>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938" name="Shape 2938"/>
              <p:cNvSpPr/>
              <p:nvPr/>
            </p:nvSpPr>
            <p:spPr>
              <a:xfrm>
                <a:off x="2539705" y="26820"/>
                <a:ext cx="353462"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50 mg</a:t>
                </a:r>
              </a:p>
            </p:txBody>
          </p:sp>
          <p:sp>
            <p:nvSpPr>
              <p:cNvPr id="2939" name="Shape 2939"/>
              <p:cNvSpPr/>
              <p:nvPr/>
            </p:nvSpPr>
            <p:spPr>
              <a:xfrm>
                <a:off x="832377" y="26820"/>
                <a:ext cx="353462"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25 mg</a:t>
                </a:r>
              </a:p>
            </p:txBody>
          </p:sp>
        </p:grpSp>
      </p:grpSp>
      <p:grpSp>
        <p:nvGrpSpPr>
          <p:cNvPr id="2950" name="Group 2950"/>
          <p:cNvGrpSpPr/>
          <p:nvPr/>
        </p:nvGrpSpPr>
        <p:grpSpPr>
          <a:xfrm>
            <a:off x="1756280" y="1862604"/>
            <a:ext cx="10685499" cy="288108"/>
            <a:chOff x="-8445" y="-22546"/>
            <a:chExt cx="8014123" cy="288106"/>
          </a:xfrm>
        </p:grpSpPr>
        <p:sp>
          <p:nvSpPr>
            <p:cNvPr id="2942" name="Shape 2942"/>
            <p:cNvSpPr/>
            <p:nvPr/>
          </p:nvSpPr>
          <p:spPr>
            <a:xfrm>
              <a:off x="-8445" y="-868"/>
              <a:ext cx="1192634"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Saxagliptin (Onglyza)</a:t>
              </a:r>
            </a:p>
          </p:txBody>
        </p:sp>
        <p:grpSp>
          <p:nvGrpSpPr>
            <p:cNvPr id="2949" name="Group 2949"/>
            <p:cNvGrpSpPr/>
            <p:nvPr/>
          </p:nvGrpSpPr>
          <p:grpSpPr>
            <a:xfrm>
              <a:off x="1266738" y="-22546"/>
              <a:ext cx="6738940" cy="288106"/>
              <a:chOff x="0" y="-22546"/>
              <a:chExt cx="6738938" cy="288105"/>
            </a:xfrm>
          </p:grpSpPr>
          <p:sp>
            <p:nvSpPr>
              <p:cNvPr id="2943" name="Shape 2943"/>
              <p:cNvSpPr/>
              <p:nvPr/>
            </p:nvSpPr>
            <p:spPr>
              <a:xfrm>
                <a:off x="949325" y="47424"/>
                <a:ext cx="5789613" cy="18455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44" name="Shape 2944"/>
              <p:cNvSpPr/>
              <p:nvPr/>
            </p:nvSpPr>
            <p:spPr>
              <a:xfrm>
                <a:off x="931861" y="47424"/>
                <a:ext cx="2400301" cy="184550"/>
              </a:xfrm>
              <a:prstGeom prst="rect">
                <a:avLst/>
              </a:prstGeom>
              <a:solidFill>
                <a:srgbClr val="FCF6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45" name="Shape 2945"/>
              <p:cNvSpPr/>
              <p:nvPr/>
            </p:nvSpPr>
            <p:spPr>
              <a:xfrm>
                <a:off x="0" y="47424"/>
                <a:ext cx="941387" cy="184550"/>
              </a:xfrm>
              <a:prstGeom prst="rect">
                <a:avLst/>
              </a:prstGeom>
              <a:blipFill rotWithShape="1">
                <a:blip r:embed="rId4"/>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46" name="Shape 2946"/>
              <p:cNvSpPr/>
              <p:nvPr/>
            </p:nvSpPr>
            <p:spPr>
              <a:xfrm>
                <a:off x="3215443" y="-21762"/>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947" name="Shape 2947"/>
              <p:cNvSpPr/>
              <p:nvPr/>
            </p:nvSpPr>
            <p:spPr>
              <a:xfrm>
                <a:off x="861907" y="-22546"/>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15</a:t>
                </a:r>
              </a:p>
            </p:txBody>
          </p:sp>
          <p:sp>
            <p:nvSpPr>
              <p:cNvPr id="2948" name="Shape 2948"/>
              <p:cNvSpPr/>
              <p:nvPr/>
            </p:nvSpPr>
            <p:spPr>
              <a:xfrm>
                <a:off x="1885887" y="26820"/>
                <a:ext cx="389530"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2.5 mg</a:t>
                </a:r>
              </a:p>
            </p:txBody>
          </p:sp>
        </p:grpSp>
      </p:grpSp>
      <p:grpSp>
        <p:nvGrpSpPr>
          <p:cNvPr id="2960" name="Group 2960"/>
          <p:cNvGrpSpPr/>
          <p:nvPr/>
        </p:nvGrpSpPr>
        <p:grpSpPr>
          <a:xfrm>
            <a:off x="1935828" y="1391674"/>
            <a:ext cx="10505961" cy="289929"/>
            <a:chOff x="-805" y="-18444"/>
            <a:chExt cx="7879470" cy="289927"/>
          </a:xfrm>
        </p:grpSpPr>
        <p:sp>
          <p:nvSpPr>
            <p:cNvPr id="2951" name="Shape 2951"/>
            <p:cNvSpPr/>
            <p:nvPr/>
          </p:nvSpPr>
          <p:spPr>
            <a:xfrm>
              <a:off x="-805" y="29065"/>
              <a:ext cx="1057982"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Alogliptin (Nesina)</a:t>
              </a:r>
            </a:p>
          </p:txBody>
        </p:sp>
        <p:grpSp>
          <p:nvGrpSpPr>
            <p:cNvPr id="2959" name="Group 2959"/>
            <p:cNvGrpSpPr/>
            <p:nvPr/>
          </p:nvGrpSpPr>
          <p:grpSpPr>
            <a:xfrm>
              <a:off x="1139727" y="-18444"/>
              <a:ext cx="6738938" cy="289927"/>
              <a:chOff x="0" y="-18443"/>
              <a:chExt cx="6738937" cy="289926"/>
            </a:xfrm>
          </p:grpSpPr>
          <p:sp>
            <p:nvSpPr>
              <p:cNvPr id="2952" name="Shape 2952"/>
              <p:cNvSpPr/>
              <p:nvPr/>
            </p:nvSpPr>
            <p:spPr>
              <a:xfrm>
                <a:off x="1627185" y="49082"/>
                <a:ext cx="5111752" cy="18574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53" name="Shape 2953"/>
              <p:cNvSpPr/>
              <p:nvPr/>
            </p:nvSpPr>
            <p:spPr>
              <a:xfrm>
                <a:off x="78848" y="29063"/>
                <a:ext cx="1088038"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Not recommended</a:t>
                </a:r>
              </a:p>
            </p:txBody>
          </p:sp>
          <p:sp>
            <p:nvSpPr>
              <p:cNvPr id="2954" name="Shape 2954"/>
              <p:cNvSpPr/>
              <p:nvPr/>
            </p:nvSpPr>
            <p:spPr>
              <a:xfrm>
                <a:off x="0" y="49082"/>
                <a:ext cx="3334968" cy="185740"/>
              </a:xfrm>
              <a:prstGeom prst="rect">
                <a:avLst/>
              </a:prstGeom>
              <a:solidFill>
                <a:srgbClr val="FCF6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55" name="Shape 2955"/>
              <p:cNvSpPr/>
              <p:nvPr/>
            </p:nvSpPr>
            <p:spPr>
              <a:xfrm>
                <a:off x="3224418" y="-15837"/>
                <a:ext cx="182742" cy="287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956" name="Shape 2956"/>
              <p:cNvSpPr/>
              <p:nvPr/>
            </p:nvSpPr>
            <p:spPr>
              <a:xfrm>
                <a:off x="635263" y="29075"/>
                <a:ext cx="460463"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6.25 mg</a:t>
                </a:r>
              </a:p>
            </p:txBody>
          </p:sp>
          <p:sp>
            <p:nvSpPr>
              <p:cNvPr id="2957" name="Shape 2957"/>
              <p:cNvSpPr/>
              <p:nvPr/>
            </p:nvSpPr>
            <p:spPr>
              <a:xfrm>
                <a:off x="2436106" y="29075"/>
                <a:ext cx="460463"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defRPr sz="1100">
                    <a:latin typeface="Calibri"/>
                    <a:ea typeface="Calibri"/>
                    <a:cs typeface="Calibri"/>
                    <a:sym typeface="Calibri"/>
                  </a:defRPr>
                </a:lvl1pPr>
              </a:lstStyle>
              <a:p>
                <a:pPr hangingPunct="0"/>
                <a:r>
                  <a:rPr sz="1467"/>
                  <a:t>12.5 mg</a:t>
                </a:r>
              </a:p>
            </p:txBody>
          </p:sp>
          <p:sp>
            <p:nvSpPr>
              <p:cNvPr id="2958" name="Shape 2958"/>
              <p:cNvSpPr/>
              <p:nvPr/>
            </p:nvSpPr>
            <p:spPr>
              <a:xfrm>
                <a:off x="1872024" y="-18443"/>
                <a:ext cx="182742" cy="287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grpSp>
      </p:grpSp>
      <p:sp>
        <p:nvSpPr>
          <p:cNvPr id="2961" name="Shape 2961"/>
          <p:cNvSpPr/>
          <p:nvPr/>
        </p:nvSpPr>
        <p:spPr>
          <a:xfrm>
            <a:off x="4781568" y="2849690"/>
            <a:ext cx="3174013" cy="163769"/>
          </a:xfrm>
          <a:prstGeom prst="rect">
            <a:avLst/>
          </a:prstGeom>
          <a:blipFill>
            <a:blip r:embed="rId3"/>
          </a:blipFill>
          <a:ln w="12700">
            <a:miter lim="400000"/>
          </a:ln>
        </p:spPr>
        <p:txBody>
          <a:bodyPr lIns="60936" tIns="60936" rIns="60936" bIns="60936" anchor="ct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62" name="Shape 2962"/>
          <p:cNvSpPr/>
          <p:nvPr/>
        </p:nvSpPr>
        <p:spPr>
          <a:xfrm>
            <a:off x="3444146" y="2849690"/>
            <a:ext cx="1254860" cy="177821"/>
          </a:xfrm>
          <a:prstGeom prst="rect">
            <a:avLst/>
          </a:prstGeom>
          <a:blipFill>
            <a:blip r:embed="rId4"/>
          </a:blipFill>
          <a:ln w="12700">
            <a:miter lim="400000"/>
          </a:ln>
        </p:spPr>
        <p:txBody>
          <a:bodyPr lIns="60936" tIns="60936" rIns="60936" bIns="60936" anchor="ct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grpSp>
        <p:nvGrpSpPr>
          <p:cNvPr id="2975" name="Group 2975"/>
          <p:cNvGrpSpPr/>
          <p:nvPr/>
        </p:nvGrpSpPr>
        <p:grpSpPr>
          <a:xfrm>
            <a:off x="1825202" y="2781438"/>
            <a:ext cx="10616572" cy="287324"/>
            <a:chOff x="131176" y="-301782"/>
            <a:chExt cx="7962429" cy="287326"/>
          </a:xfrm>
        </p:grpSpPr>
        <p:sp>
          <p:nvSpPr>
            <p:cNvPr id="2971" name="Shape 2971"/>
            <p:cNvSpPr/>
            <p:nvPr/>
          </p:nvSpPr>
          <p:spPr>
            <a:xfrm>
              <a:off x="131176" y="-280450"/>
              <a:ext cx="1140937" cy="2257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Liraglutide (Victoza)</a:t>
              </a:r>
            </a:p>
          </p:txBody>
        </p:sp>
        <p:grpSp>
          <p:nvGrpSpPr>
            <p:cNvPr id="2974" name="Group 2974"/>
            <p:cNvGrpSpPr/>
            <p:nvPr/>
          </p:nvGrpSpPr>
          <p:grpSpPr>
            <a:xfrm>
              <a:off x="4578511" y="-301782"/>
              <a:ext cx="3515094" cy="287326"/>
              <a:chOff x="-29675" y="-301782"/>
              <a:chExt cx="3515092" cy="287325"/>
            </a:xfrm>
          </p:grpSpPr>
          <p:sp>
            <p:nvSpPr>
              <p:cNvPr id="2972" name="Shape 2972"/>
              <p:cNvSpPr/>
              <p:nvPr/>
            </p:nvSpPr>
            <p:spPr>
              <a:xfrm>
                <a:off x="70702" y="-246926"/>
                <a:ext cx="3414715" cy="185741"/>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973" name="Shape 2973"/>
              <p:cNvSpPr/>
              <p:nvPr/>
            </p:nvSpPr>
            <p:spPr>
              <a:xfrm>
                <a:off x="-29675" y="-301782"/>
                <a:ext cx="182742" cy="2873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grpSp>
      </p:grpSp>
      <p:grpSp>
        <p:nvGrpSpPr>
          <p:cNvPr id="2985" name="Group 2985"/>
          <p:cNvGrpSpPr/>
          <p:nvPr/>
        </p:nvGrpSpPr>
        <p:grpSpPr>
          <a:xfrm>
            <a:off x="1414842" y="4518014"/>
            <a:ext cx="11026937" cy="250118"/>
            <a:chOff x="-8930" y="28513"/>
            <a:chExt cx="8270201" cy="250116"/>
          </a:xfrm>
        </p:grpSpPr>
        <p:sp>
          <p:nvSpPr>
            <p:cNvPr id="2983" name="Shape 2983"/>
            <p:cNvSpPr/>
            <p:nvPr/>
          </p:nvSpPr>
          <p:spPr>
            <a:xfrm>
              <a:off x="1522333" y="97499"/>
              <a:ext cx="6738938" cy="18113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84" name="Shape 2984"/>
            <p:cNvSpPr/>
            <p:nvPr/>
          </p:nvSpPr>
          <p:spPr>
            <a:xfrm>
              <a:off x="-8930" y="28513"/>
              <a:ext cx="1448713"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Repaglinide (GlucoNorm)</a:t>
              </a:r>
            </a:p>
          </p:txBody>
        </p:sp>
      </p:grpSp>
      <p:grpSp>
        <p:nvGrpSpPr>
          <p:cNvPr id="2993" name="Group 2993"/>
          <p:cNvGrpSpPr/>
          <p:nvPr/>
        </p:nvGrpSpPr>
        <p:grpSpPr>
          <a:xfrm>
            <a:off x="1672928" y="3738181"/>
            <a:ext cx="10768856" cy="290940"/>
            <a:chOff x="-4523" y="-14189"/>
            <a:chExt cx="8076641" cy="290938"/>
          </a:xfrm>
        </p:grpSpPr>
        <p:sp>
          <p:nvSpPr>
            <p:cNvPr id="2986" name="Shape 2986"/>
            <p:cNvSpPr/>
            <p:nvPr/>
          </p:nvSpPr>
          <p:spPr>
            <a:xfrm>
              <a:off x="-4523" y="33719"/>
              <a:ext cx="1255151"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Gliclazide (Diamicron)</a:t>
              </a:r>
            </a:p>
          </p:txBody>
        </p:sp>
        <p:grpSp>
          <p:nvGrpSpPr>
            <p:cNvPr id="2992" name="Group 2992"/>
            <p:cNvGrpSpPr/>
            <p:nvPr/>
          </p:nvGrpSpPr>
          <p:grpSpPr>
            <a:xfrm>
              <a:off x="1333178" y="-14189"/>
              <a:ext cx="6738940" cy="290938"/>
              <a:chOff x="0" y="-14188"/>
              <a:chExt cx="6738938" cy="290937"/>
            </a:xfrm>
          </p:grpSpPr>
          <p:sp>
            <p:nvSpPr>
              <p:cNvPr id="2987" name="Shape 2987"/>
              <p:cNvSpPr/>
              <p:nvPr/>
            </p:nvSpPr>
            <p:spPr>
              <a:xfrm>
                <a:off x="1979604" y="53725"/>
                <a:ext cx="4759334" cy="22299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88" name="Shape 2988"/>
              <p:cNvSpPr/>
              <p:nvPr/>
            </p:nvSpPr>
            <p:spPr>
              <a:xfrm>
                <a:off x="0" y="53726"/>
                <a:ext cx="974725" cy="185740"/>
              </a:xfrm>
              <a:prstGeom prst="rect">
                <a:avLst/>
              </a:prstGeom>
              <a:blipFill rotWithShape="1">
                <a:blip r:embed="rId4"/>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91" name="Shape 2991"/>
              <p:cNvSpPr/>
              <p:nvPr/>
            </p:nvSpPr>
            <p:spPr>
              <a:xfrm>
                <a:off x="1933275" y="-10572"/>
                <a:ext cx="49"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endParaRPr sz="1867" dirty="0"/>
              </a:p>
            </p:txBody>
          </p:sp>
          <p:sp>
            <p:nvSpPr>
              <p:cNvPr id="2990" name="Shape 2990"/>
              <p:cNvSpPr/>
              <p:nvPr/>
            </p:nvSpPr>
            <p:spPr>
              <a:xfrm>
                <a:off x="859524" y="-14188"/>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15</a:t>
                </a:r>
              </a:p>
            </p:txBody>
          </p:sp>
        </p:grpSp>
      </p:grpSp>
      <p:grpSp>
        <p:nvGrpSpPr>
          <p:cNvPr id="3001" name="Group 3001"/>
          <p:cNvGrpSpPr/>
          <p:nvPr/>
        </p:nvGrpSpPr>
        <p:grpSpPr>
          <a:xfrm>
            <a:off x="1847649" y="4262604"/>
            <a:ext cx="10594125" cy="287326"/>
            <a:chOff x="-2125" y="-120300"/>
            <a:chExt cx="7945593" cy="287327"/>
          </a:xfrm>
        </p:grpSpPr>
        <p:sp>
          <p:nvSpPr>
            <p:cNvPr id="2994" name="Shape 2994"/>
            <p:cNvSpPr/>
            <p:nvPr/>
          </p:nvSpPr>
          <p:spPr>
            <a:xfrm>
              <a:off x="-2125" y="-90303"/>
              <a:ext cx="1124105" cy="2257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Glyburide (Diabeta)</a:t>
              </a:r>
            </a:p>
          </p:txBody>
        </p:sp>
        <p:grpSp>
          <p:nvGrpSpPr>
            <p:cNvPr id="3000" name="Group 3000"/>
            <p:cNvGrpSpPr/>
            <p:nvPr/>
          </p:nvGrpSpPr>
          <p:grpSpPr>
            <a:xfrm>
              <a:off x="1204528" y="-120300"/>
              <a:ext cx="6738940" cy="287327"/>
              <a:chOff x="0" y="-120299"/>
              <a:chExt cx="6738938" cy="287326"/>
            </a:xfrm>
          </p:grpSpPr>
          <p:sp>
            <p:nvSpPr>
              <p:cNvPr id="2995" name="Shape 2995"/>
              <p:cNvSpPr/>
              <p:nvPr/>
            </p:nvSpPr>
            <p:spPr>
              <a:xfrm>
                <a:off x="2000250" y="-53520"/>
                <a:ext cx="4738688" cy="182169"/>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96" name="Shape 2996"/>
              <p:cNvSpPr/>
              <p:nvPr/>
            </p:nvSpPr>
            <p:spPr>
              <a:xfrm>
                <a:off x="0" y="-53520"/>
                <a:ext cx="1998663" cy="182169"/>
              </a:xfrm>
              <a:prstGeom prst="rect">
                <a:avLst/>
              </a:prstGeom>
              <a:blipFill rotWithShape="1">
                <a:blip r:embed="rId4"/>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97" name="Shape 2997"/>
              <p:cNvSpPr/>
              <p:nvPr/>
            </p:nvSpPr>
            <p:spPr>
              <a:xfrm>
                <a:off x="2000249" y="-53520"/>
                <a:ext cx="1323976" cy="182169"/>
              </a:xfrm>
              <a:prstGeom prst="rect">
                <a:avLst/>
              </a:prstGeom>
              <a:solidFill>
                <a:schemeClr val="accent5">
                  <a:lumMod val="20000"/>
                  <a:lumOff val="80000"/>
                </a:schemeClr>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998" name="Shape 2998"/>
              <p:cNvSpPr/>
              <p:nvPr/>
            </p:nvSpPr>
            <p:spPr>
              <a:xfrm>
                <a:off x="1919165" y="-120296"/>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999" name="Shape 2999"/>
              <p:cNvSpPr/>
              <p:nvPr/>
            </p:nvSpPr>
            <p:spPr>
              <a:xfrm>
                <a:off x="3239941" y="-120299"/>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grpSp>
      </p:grpSp>
      <p:sp>
        <p:nvSpPr>
          <p:cNvPr id="3002" name="Shape 3002"/>
          <p:cNvSpPr/>
          <p:nvPr/>
        </p:nvSpPr>
        <p:spPr>
          <a:xfrm>
            <a:off x="-147" y="878983"/>
            <a:ext cx="1141565" cy="30774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lang="fr-CA" sz="800" dirty="0"/>
              <a:t>Alpha-</a:t>
            </a:r>
            <a:r>
              <a:rPr lang="fr-CA" sz="800" dirty="0" err="1"/>
              <a:t>Glucosidase</a:t>
            </a:r>
            <a:r>
              <a:rPr lang="fr-CA" sz="800" dirty="0"/>
              <a:t> </a:t>
            </a:r>
            <a:r>
              <a:rPr lang="fr-CA" sz="800" dirty="0" err="1"/>
              <a:t>Inhibitors</a:t>
            </a:r>
            <a:endParaRPr sz="800" dirty="0"/>
          </a:p>
        </p:txBody>
      </p:sp>
      <p:grpSp>
        <p:nvGrpSpPr>
          <p:cNvPr id="3010" name="Group 3010"/>
          <p:cNvGrpSpPr/>
          <p:nvPr/>
        </p:nvGrpSpPr>
        <p:grpSpPr>
          <a:xfrm>
            <a:off x="1751466" y="4010661"/>
            <a:ext cx="10690308" cy="287323"/>
            <a:chOff x="-729" y="-139871"/>
            <a:chExt cx="8017730" cy="287323"/>
          </a:xfrm>
        </p:grpSpPr>
        <p:sp>
          <p:nvSpPr>
            <p:cNvPr id="3003" name="Shape 3003"/>
            <p:cNvSpPr/>
            <p:nvPr/>
          </p:nvSpPr>
          <p:spPr>
            <a:xfrm>
              <a:off x="-729" y="-120251"/>
              <a:ext cx="1196241" cy="225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Glimepiride (Amaryl)</a:t>
              </a:r>
            </a:p>
          </p:txBody>
        </p:sp>
        <p:grpSp>
          <p:nvGrpSpPr>
            <p:cNvPr id="3009" name="Group 3009"/>
            <p:cNvGrpSpPr/>
            <p:nvPr/>
          </p:nvGrpSpPr>
          <p:grpSpPr>
            <a:xfrm>
              <a:off x="1269426" y="-139871"/>
              <a:ext cx="6747575" cy="287323"/>
              <a:chOff x="-8635" y="-139870"/>
              <a:chExt cx="6747573" cy="287322"/>
            </a:xfrm>
          </p:grpSpPr>
          <p:sp>
            <p:nvSpPr>
              <p:cNvPr id="3004" name="Shape 3004"/>
              <p:cNvSpPr/>
              <p:nvPr/>
            </p:nvSpPr>
            <p:spPr>
              <a:xfrm>
                <a:off x="2000250" y="-100243"/>
                <a:ext cx="4738688" cy="221722"/>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3006" name="Shape 3006"/>
              <p:cNvSpPr/>
              <p:nvPr/>
            </p:nvSpPr>
            <p:spPr>
              <a:xfrm>
                <a:off x="-8635" y="-120165"/>
                <a:ext cx="1995532" cy="241644"/>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3008" name="Shape 3008"/>
              <p:cNvSpPr/>
              <p:nvPr/>
            </p:nvSpPr>
            <p:spPr>
              <a:xfrm>
                <a:off x="1916080" y="-139870"/>
                <a:ext cx="182742" cy="2873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grpSp>
      </p:grpSp>
      <p:sp>
        <p:nvSpPr>
          <p:cNvPr id="3011" name="Shape 3011"/>
          <p:cNvSpPr/>
          <p:nvPr/>
        </p:nvSpPr>
        <p:spPr>
          <a:xfrm>
            <a:off x="130821" y="1215146"/>
            <a:ext cx="800128" cy="18463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sz="800" dirty="0"/>
              <a:t>Biguanides</a:t>
            </a:r>
          </a:p>
        </p:txBody>
      </p:sp>
      <p:sp>
        <p:nvSpPr>
          <p:cNvPr id="3012" name="Shape 3012"/>
          <p:cNvSpPr/>
          <p:nvPr/>
        </p:nvSpPr>
        <p:spPr>
          <a:xfrm>
            <a:off x="130821" y="1744015"/>
            <a:ext cx="800128" cy="30774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lang="fr-CA" sz="800" dirty="0"/>
              <a:t>DPP-4 </a:t>
            </a:r>
            <a:r>
              <a:rPr lang="fr-CA" sz="800" dirty="0" err="1"/>
              <a:t>Inhibitors</a:t>
            </a:r>
            <a:endParaRPr sz="800" dirty="0"/>
          </a:p>
        </p:txBody>
      </p:sp>
      <p:sp>
        <p:nvSpPr>
          <p:cNvPr id="3013" name="Shape 3013"/>
          <p:cNvSpPr/>
          <p:nvPr/>
        </p:nvSpPr>
        <p:spPr>
          <a:xfrm>
            <a:off x="47477" y="5092392"/>
            <a:ext cx="800128" cy="30774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lang="fr-CA" sz="800" dirty="0"/>
              <a:t>SGLT2 </a:t>
            </a:r>
            <a:r>
              <a:rPr lang="fr-CA" sz="800" dirty="0" err="1"/>
              <a:t>Inhibitors</a:t>
            </a:r>
            <a:endParaRPr sz="800" dirty="0"/>
          </a:p>
        </p:txBody>
      </p:sp>
      <p:sp>
        <p:nvSpPr>
          <p:cNvPr id="3014" name="Shape 3014"/>
          <p:cNvSpPr/>
          <p:nvPr/>
        </p:nvSpPr>
        <p:spPr>
          <a:xfrm>
            <a:off x="31666" y="4104899"/>
            <a:ext cx="865159" cy="30774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lang="fr-CA" sz="800" dirty="0" err="1"/>
              <a:t>Insulin</a:t>
            </a:r>
            <a:r>
              <a:rPr lang="fr-CA" sz="800" dirty="0"/>
              <a:t> </a:t>
            </a:r>
            <a:r>
              <a:rPr lang="fr-CA" sz="800" dirty="0" err="1"/>
              <a:t>Secretagogues</a:t>
            </a:r>
            <a:endParaRPr sz="800" dirty="0"/>
          </a:p>
        </p:txBody>
      </p:sp>
      <p:sp>
        <p:nvSpPr>
          <p:cNvPr id="3015" name="Shape 3015"/>
          <p:cNvSpPr/>
          <p:nvPr/>
        </p:nvSpPr>
        <p:spPr>
          <a:xfrm>
            <a:off x="130821" y="2731053"/>
            <a:ext cx="800128" cy="30774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lang="fr-CA" sz="800" dirty="0"/>
              <a:t>GLP-1 </a:t>
            </a:r>
            <a:r>
              <a:rPr lang="fr-CA" sz="800" dirty="0" err="1"/>
              <a:t>Receptor</a:t>
            </a:r>
            <a:r>
              <a:rPr lang="fr-CA" sz="800" dirty="0"/>
              <a:t> </a:t>
            </a:r>
            <a:r>
              <a:rPr lang="fr-CA" sz="800" dirty="0" err="1"/>
              <a:t>Agonists</a:t>
            </a:r>
            <a:endParaRPr sz="800" dirty="0"/>
          </a:p>
        </p:txBody>
      </p:sp>
      <p:sp>
        <p:nvSpPr>
          <p:cNvPr id="3016" name="Shape 3016"/>
          <p:cNvSpPr/>
          <p:nvPr/>
        </p:nvSpPr>
        <p:spPr>
          <a:xfrm>
            <a:off x="1139031" y="1010085"/>
            <a:ext cx="489925"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17" name="Shape 3017"/>
          <p:cNvSpPr/>
          <p:nvPr/>
        </p:nvSpPr>
        <p:spPr>
          <a:xfrm>
            <a:off x="931333" y="1294552"/>
            <a:ext cx="257491"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18" name="Shape 3018"/>
          <p:cNvSpPr/>
          <p:nvPr/>
        </p:nvSpPr>
        <p:spPr>
          <a:xfrm>
            <a:off x="931341" y="1873232"/>
            <a:ext cx="266177"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19" name="Shape 3019"/>
          <p:cNvSpPr/>
          <p:nvPr/>
        </p:nvSpPr>
        <p:spPr>
          <a:xfrm flipH="1">
            <a:off x="1202144" y="1530312"/>
            <a:ext cx="1" cy="753235"/>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0" name="Shape 3020"/>
          <p:cNvSpPr/>
          <p:nvPr/>
        </p:nvSpPr>
        <p:spPr>
          <a:xfrm>
            <a:off x="1202268" y="1525941"/>
            <a:ext cx="297368" cy="1"/>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1" name="Shape 3021"/>
          <p:cNvSpPr/>
          <p:nvPr/>
        </p:nvSpPr>
        <p:spPr>
          <a:xfrm>
            <a:off x="1202268" y="2287941"/>
            <a:ext cx="297368" cy="1"/>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2" name="Shape 3022"/>
          <p:cNvSpPr/>
          <p:nvPr/>
        </p:nvSpPr>
        <p:spPr>
          <a:xfrm>
            <a:off x="942294" y="2905500"/>
            <a:ext cx="26946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3" name="Shape 3023"/>
          <p:cNvSpPr/>
          <p:nvPr/>
        </p:nvSpPr>
        <p:spPr>
          <a:xfrm flipH="1">
            <a:off x="1197517" y="2408015"/>
            <a:ext cx="4616" cy="131506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4" name="Shape 3024"/>
          <p:cNvSpPr/>
          <p:nvPr/>
        </p:nvSpPr>
        <p:spPr>
          <a:xfrm>
            <a:off x="1202268" y="2430408"/>
            <a:ext cx="29736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5" name="Shape 3025"/>
          <p:cNvSpPr/>
          <p:nvPr/>
        </p:nvSpPr>
        <p:spPr>
          <a:xfrm>
            <a:off x="1202265" y="3723077"/>
            <a:ext cx="266179"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6" name="Shape 3026"/>
          <p:cNvSpPr/>
          <p:nvPr/>
        </p:nvSpPr>
        <p:spPr>
          <a:xfrm>
            <a:off x="905053" y="4216791"/>
            <a:ext cx="173811"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7" name="Shape 3027"/>
          <p:cNvSpPr/>
          <p:nvPr/>
        </p:nvSpPr>
        <p:spPr>
          <a:xfrm flipH="1">
            <a:off x="1078864" y="3812342"/>
            <a:ext cx="4217" cy="94949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8" name="Shape 3028"/>
          <p:cNvSpPr/>
          <p:nvPr/>
        </p:nvSpPr>
        <p:spPr>
          <a:xfrm>
            <a:off x="1083203" y="3825187"/>
            <a:ext cx="29736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29" name="Shape 3029"/>
          <p:cNvSpPr/>
          <p:nvPr/>
        </p:nvSpPr>
        <p:spPr>
          <a:xfrm>
            <a:off x="1083203" y="4761835"/>
            <a:ext cx="29736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30" name="Shape 3030"/>
          <p:cNvSpPr/>
          <p:nvPr/>
        </p:nvSpPr>
        <p:spPr>
          <a:xfrm>
            <a:off x="856257" y="5205513"/>
            <a:ext cx="11840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31" name="Shape 3031"/>
          <p:cNvSpPr/>
          <p:nvPr/>
        </p:nvSpPr>
        <p:spPr>
          <a:xfrm>
            <a:off x="974665" y="4832576"/>
            <a:ext cx="8667" cy="685496"/>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32" name="Shape 3032"/>
          <p:cNvSpPr/>
          <p:nvPr/>
        </p:nvSpPr>
        <p:spPr>
          <a:xfrm>
            <a:off x="983458" y="4832576"/>
            <a:ext cx="297369" cy="1"/>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33" name="Shape 3033"/>
          <p:cNvSpPr/>
          <p:nvPr/>
        </p:nvSpPr>
        <p:spPr>
          <a:xfrm>
            <a:off x="983458" y="5514841"/>
            <a:ext cx="297369"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grpSp>
        <p:nvGrpSpPr>
          <p:cNvPr id="3036" name="Group 3036"/>
          <p:cNvGrpSpPr/>
          <p:nvPr/>
        </p:nvGrpSpPr>
        <p:grpSpPr>
          <a:xfrm>
            <a:off x="2587793" y="6047238"/>
            <a:ext cx="9805544" cy="236762"/>
            <a:chOff x="0" y="-30331"/>
            <a:chExt cx="7354156" cy="236760"/>
          </a:xfrm>
        </p:grpSpPr>
        <p:sp>
          <p:nvSpPr>
            <p:cNvPr id="3034" name="Shape 3034"/>
            <p:cNvSpPr/>
            <p:nvPr/>
          </p:nvSpPr>
          <p:spPr>
            <a:xfrm>
              <a:off x="0" y="-30331"/>
              <a:ext cx="569612" cy="2257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r" defTabSz="408207">
                <a:defRPr sz="1100">
                  <a:latin typeface="Calibri"/>
                  <a:ea typeface="Calibri"/>
                  <a:cs typeface="Calibri"/>
                  <a:sym typeface="Calibri"/>
                </a:defRPr>
              </a:lvl1pPr>
            </a:lstStyle>
            <a:p>
              <a:pPr hangingPunct="0"/>
              <a:r>
                <a:rPr sz="1467" dirty="0"/>
                <a:t>Insulins</a:t>
              </a:r>
            </a:p>
          </p:txBody>
        </p:sp>
        <p:sp>
          <p:nvSpPr>
            <p:cNvPr id="3035" name="Shape 3035"/>
            <p:cNvSpPr/>
            <p:nvPr/>
          </p:nvSpPr>
          <p:spPr>
            <a:xfrm>
              <a:off x="666879" y="3902"/>
              <a:ext cx="6687277" cy="202527"/>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grpSp>
      <p:grpSp>
        <p:nvGrpSpPr>
          <p:cNvPr id="3042" name="Group 3042"/>
          <p:cNvGrpSpPr/>
          <p:nvPr/>
        </p:nvGrpSpPr>
        <p:grpSpPr>
          <a:xfrm>
            <a:off x="1560707" y="5768652"/>
            <a:ext cx="10881067" cy="287324"/>
            <a:chOff x="-14396" y="-3960"/>
            <a:chExt cx="8160798" cy="287322"/>
          </a:xfrm>
        </p:grpSpPr>
        <p:sp>
          <p:nvSpPr>
            <p:cNvPr id="3037" name="Shape 3037"/>
            <p:cNvSpPr/>
            <p:nvPr/>
          </p:nvSpPr>
          <p:spPr>
            <a:xfrm>
              <a:off x="-14396" y="32324"/>
              <a:ext cx="1339308" cy="2257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a:t>Rosiglitazone (Avandia)</a:t>
              </a:r>
            </a:p>
          </p:txBody>
        </p:sp>
        <p:grpSp>
          <p:nvGrpSpPr>
            <p:cNvPr id="3041" name="Group 3041"/>
            <p:cNvGrpSpPr/>
            <p:nvPr/>
          </p:nvGrpSpPr>
          <p:grpSpPr>
            <a:xfrm>
              <a:off x="1407462" y="-3960"/>
              <a:ext cx="6738940" cy="287322"/>
              <a:chOff x="0" y="-3960"/>
              <a:chExt cx="6738939" cy="287321"/>
            </a:xfrm>
          </p:grpSpPr>
          <p:sp>
            <p:nvSpPr>
              <p:cNvPr id="3038" name="Shape 3038"/>
              <p:cNvSpPr/>
              <p:nvPr/>
            </p:nvSpPr>
            <p:spPr>
              <a:xfrm>
                <a:off x="2001836" y="52334"/>
                <a:ext cx="4737103" cy="185740"/>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3039" name="Shape 3039"/>
              <p:cNvSpPr/>
              <p:nvPr/>
            </p:nvSpPr>
            <p:spPr>
              <a:xfrm>
                <a:off x="0" y="52334"/>
                <a:ext cx="2001838" cy="185740"/>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1600">
                    <a:solidFill>
                      <a:srgbClr val="FFFFFF"/>
                    </a:solidFill>
                    <a:latin typeface="Calibri"/>
                    <a:ea typeface="Calibri"/>
                    <a:cs typeface="Calibri"/>
                    <a:sym typeface="Calibri"/>
                  </a:defRPr>
                </a:pPr>
                <a:endParaRPr sz="2133">
                  <a:solidFill>
                    <a:srgbClr val="FFFFFF"/>
                  </a:solidFill>
                  <a:latin typeface="Calibri"/>
                  <a:ea typeface="Calibri"/>
                  <a:cs typeface="Calibri"/>
                </a:endParaRPr>
              </a:p>
            </p:txBody>
          </p:sp>
          <p:sp>
            <p:nvSpPr>
              <p:cNvPr id="3040" name="Shape 3040"/>
              <p:cNvSpPr/>
              <p:nvPr/>
            </p:nvSpPr>
            <p:spPr>
              <a:xfrm>
                <a:off x="1920752" y="-3960"/>
                <a:ext cx="182742" cy="287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grpSp>
      </p:grpSp>
      <p:sp>
        <p:nvSpPr>
          <p:cNvPr id="3043" name="Shape 3043"/>
          <p:cNvSpPr/>
          <p:nvPr/>
        </p:nvSpPr>
        <p:spPr>
          <a:xfrm>
            <a:off x="46155" y="5723628"/>
            <a:ext cx="969463" cy="184636"/>
          </a:xfrm>
          <a:prstGeom prst="rect">
            <a:avLst/>
          </a:prstGeom>
          <a:solidFill>
            <a:srgbClr val="FFFFFF"/>
          </a:solidFill>
          <a:ln w="3175">
            <a:solidFill>
              <a:srgbClr val="262626"/>
            </a:solidFill>
          </a:ln>
          <a:extLst>
            <a:ext uri="{C572A759-6A51-4108-AA02-DFA0A04FC94B}">
              <ma14:wrappingTextBoxFlag xmlns="" xmlns:ma14="http://schemas.microsoft.com/office/mac/drawingml/2011/main" val="1"/>
            </a:ext>
          </a:extLst>
        </p:spPr>
        <p:txBody>
          <a:bodyPr lIns="30465" tIns="30465" rIns="30465" bIns="30465">
            <a:spAutoFit/>
          </a:bodyPr>
          <a:lstStyle>
            <a:lvl1pPr algn="ctr" defTabSz="1371600">
              <a:defRPr sz="600">
                <a:latin typeface="Arial"/>
                <a:ea typeface="Arial"/>
                <a:cs typeface="Arial"/>
                <a:sym typeface="Arial"/>
              </a:defRPr>
            </a:lvl1pPr>
          </a:lstStyle>
          <a:p>
            <a:pPr hangingPunct="0"/>
            <a:r>
              <a:rPr sz="800"/>
              <a:t>Thiazolidinediones</a:t>
            </a:r>
          </a:p>
        </p:txBody>
      </p:sp>
      <p:sp>
        <p:nvSpPr>
          <p:cNvPr id="3044" name="Shape 3044"/>
          <p:cNvSpPr/>
          <p:nvPr/>
        </p:nvSpPr>
        <p:spPr>
          <a:xfrm>
            <a:off x="1015008" y="5794873"/>
            <a:ext cx="118408"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45" name="Shape 3045"/>
          <p:cNvSpPr/>
          <p:nvPr/>
        </p:nvSpPr>
        <p:spPr>
          <a:xfrm flipH="1">
            <a:off x="1125138" y="5640517"/>
            <a:ext cx="4" cy="385299"/>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46" name="Shape 3046"/>
          <p:cNvSpPr/>
          <p:nvPr/>
        </p:nvSpPr>
        <p:spPr>
          <a:xfrm>
            <a:off x="1113373" y="5634301"/>
            <a:ext cx="297369"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47" name="Shape 3047"/>
          <p:cNvSpPr/>
          <p:nvPr/>
        </p:nvSpPr>
        <p:spPr>
          <a:xfrm>
            <a:off x="1125281" y="6024229"/>
            <a:ext cx="297369" cy="3"/>
          </a:xfrm>
          <a:prstGeom prst="line">
            <a:avLst/>
          </a:prstGeom>
          <a:ln w="3175">
            <a:solidFill>
              <a:srgbClr val="000000"/>
            </a:solidFill>
            <a:miter lim="400000"/>
          </a:ln>
        </p:spPr>
        <p:txBody>
          <a:bodyPr lIns="60936" tIns="60936" rIns="60936" bIns="60936"/>
          <a:lstStyle/>
          <a:p>
            <a:pPr defTabSz="609321">
              <a:defRPr sz="1800">
                <a:latin typeface="+mn-lt"/>
                <a:ea typeface="+mn-ea"/>
                <a:cs typeface="+mn-cs"/>
                <a:sym typeface="Verdana"/>
              </a:defRPr>
            </a:pPr>
            <a:endParaRPr sz="2400">
              <a:latin typeface="Verdana"/>
              <a:ea typeface="Verdana"/>
              <a:cs typeface="Verdana"/>
              <a:sym typeface="Verdana"/>
            </a:endParaRPr>
          </a:p>
        </p:txBody>
      </p:sp>
      <p:sp>
        <p:nvSpPr>
          <p:cNvPr id="3048" name="Shape 3048"/>
          <p:cNvSpPr/>
          <p:nvPr/>
        </p:nvSpPr>
        <p:spPr>
          <a:xfrm>
            <a:off x="10632969" y="1428907"/>
            <a:ext cx="75501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25 mg </a:t>
            </a:r>
            <a:r>
              <a:rPr lang="fr-CA" sz="1467" dirty="0"/>
              <a:t>OD</a:t>
            </a:r>
            <a:endParaRPr sz="1467" dirty="0"/>
          </a:p>
        </p:txBody>
      </p:sp>
      <p:sp>
        <p:nvSpPr>
          <p:cNvPr id="3049" name="Shape 3049"/>
          <p:cNvSpPr/>
          <p:nvPr/>
        </p:nvSpPr>
        <p:spPr>
          <a:xfrm>
            <a:off x="3440704" y="1707751"/>
            <a:ext cx="1226298"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lang="fr-CA" sz="1200" dirty="0"/>
              <a:t> Limited </a:t>
            </a:r>
            <a:r>
              <a:rPr lang="fr-CA" sz="1200" dirty="0" err="1"/>
              <a:t>experience</a:t>
            </a:r>
            <a:endParaRPr sz="1200" dirty="0"/>
          </a:p>
        </p:txBody>
      </p:sp>
      <p:sp>
        <p:nvSpPr>
          <p:cNvPr id="3050" name="Shape 3050"/>
          <p:cNvSpPr/>
          <p:nvPr/>
        </p:nvSpPr>
        <p:spPr>
          <a:xfrm>
            <a:off x="10679382" y="1649693"/>
            <a:ext cx="660437"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5 mg </a:t>
            </a:r>
            <a:r>
              <a:rPr lang="fr-CA" sz="1467" dirty="0"/>
              <a:t>OD</a:t>
            </a:r>
            <a:endParaRPr sz="1467" dirty="0"/>
          </a:p>
        </p:txBody>
      </p:sp>
      <p:sp>
        <p:nvSpPr>
          <p:cNvPr id="3051" name="Shape 3051"/>
          <p:cNvSpPr/>
          <p:nvPr/>
        </p:nvSpPr>
        <p:spPr>
          <a:xfrm>
            <a:off x="10679382" y="1889511"/>
            <a:ext cx="660437"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5 mg </a:t>
            </a:r>
            <a:r>
              <a:rPr lang="fr-CA" sz="1467" dirty="0"/>
              <a:t>OD</a:t>
            </a:r>
            <a:endParaRPr sz="1467" dirty="0"/>
          </a:p>
        </p:txBody>
      </p:sp>
      <p:sp>
        <p:nvSpPr>
          <p:cNvPr id="3052" name="Shape 3052"/>
          <p:cNvSpPr/>
          <p:nvPr/>
        </p:nvSpPr>
        <p:spPr>
          <a:xfrm>
            <a:off x="10535727" y="2100318"/>
            <a:ext cx="84959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100 mg </a:t>
            </a:r>
            <a:r>
              <a:rPr lang="fr-CA" sz="1467" dirty="0"/>
              <a:t>OD</a:t>
            </a:r>
            <a:endParaRPr sz="1467" dirty="0"/>
          </a:p>
        </p:txBody>
      </p:sp>
      <p:sp>
        <p:nvSpPr>
          <p:cNvPr id="3053" name="Shape 3053"/>
          <p:cNvSpPr/>
          <p:nvPr/>
        </p:nvSpPr>
        <p:spPr>
          <a:xfrm>
            <a:off x="10588257" y="1167455"/>
            <a:ext cx="81432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a:t>850 mg tid</a:t>
            </a:r>
          </a:p>
        </p:txBody>
      </p:sp>
      <p:sp>
        <p:nvSpPr>
          <p:cNvPr id="3054" name="Shape 3054"/>
          <p:cNvSpPr/>
          <p:nvPr/>
        </p:nvSpPr>
        <p:spPr>
          <a:xfrm>
            <a:off x="6379383" y="1150191"/>
            <a:ext cx="85119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500 mg bid</a:t>
            </a:r>
          </a:p>
        </p:txBody>
      </p:sp>
      <p:sp>
        <p:nvSpPr>
          <p:cNvPr id="3057" name="Shape 3057"/>
          <p:cNvSpPr/>
          <p:nvPr/>
        </p:nvSpPr>
        <p:spPr>
          <a:xfrm>
            <a:off x="10561281" y="2810991"/>
            <a:ext cx="80310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1.8 mg </a:t>
            </a:r>
            <a:r>
              <a:rPr lang="fr-CA" sz="1467" dirty="0"/>
              <a:t>OD</a:t>
            </a:r>
            <a:endParaRPr sz="1467" dirty="0"/>
          </a:p>
        </p:txBody>
      </p:sp>
      <p:sp>
        <p:nvSpPr>
          <p:cNvPr id="3058" name="Shape 3058"/>
          <p:cNvSpPr/>
          <p:nvPr/>
        </p:nvSpPr>
        <p:spPr>
          <a:xfrm>
            <a:off x="10547771" y="5325618"/>
            <a:ext cx="75501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25 mg </a:t>
            </a:r>
            <a:r>
              <a:rPr lang="fr-CA" sz="1467" dirty="0"/>
              <a:t>OD</a:t>
            </a:r>
            <a:endParaRPr sz="1467" dirty="0"/>
          </a:p>
        </p:txBody>
      </p:sp>
      <p:sp>
        <p:nvSpPr>
          <p:cNvPr id="3059" name="Shape 3059"/>
          <p:cNvSpPr/>
          <p:nvPr/>
        </p:nvSpPr>
        <p:spPr>
          <a:xfrm>
            <a:off x="10511386" y="4778210"/>
            <a:ext cx="84959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3</a:t>
            </a:r>
            <a:r>
              <a:rPr sz="1467" dirty="0">
                <a:latin typeface="Calibri"/>
                <a:ea typeface="Calibri"/>
                <a:cs typeface="Calibri"/>
              </a:rPr>
              <a:t>00 mg </a:t>
            </a:r>
            <a:r>
              <a:rPr lang="fr-CA" sz="1467" dirty="0">
                <a:latin typeface="Calibri"/>
                <a:ea typeface="Calibri"/>
                <a:cs typeface="Calibri"/>
              </a:rPr>
              <a:t>OD</a:t>
            </a:r>
            <a:endParaRPr sz="1467" dirty="0">
              <a:latin typeface="Calibri"/>
              <a:ea typeface="Calibri"/>
              <a:cs typeface="Calibri"/>
            </a:endParaRPr>
          </a:p>
        </p:txBody>
      </p:sp>
      <p:sp>
        <p:nvSpPr>
          <p:cNvPr id="3060" name="Shape 3060"/>
          <p:cNvSpPr/>
          <p:nvPr/>
        </p:nvSpPr>
        <p:spPr>
          <a:xfrm>
            <a:off x="10535853" y="5051229"/>
            <a:ext cx="75501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1</a:t>
            </a:r>
            <a:r>
              <a:rPr sz="1467" dirty="0">
                <a:latin typeface="Calibri"/>
                <a:ea typeface="Calibri"/>
                <a:cs typeface="Calibri"/>
              </a:rPr>
              <a:t>0 mg </a:t>
            </a:r>
            <a:r>
              <a:rPr lang="fr-CA" sz="1467" dirty="0">
                <a:latin typeface="Calibri"/>
                <a:ea typeface="Calibri"/>
                <a:cs typeface="Calibri"/>
              </a:rPr>
              <a:t>OD</a:t>
            </a:r>
            <a:endParaRPr sz="1467" dirty="0">
              <a:latin typeface="Calibri"/>
              <a:ea typeface="Calibri"/>
              <a:cs typeface="Calibri"/>
            </a:endParaRPr>
          </a:p>
        </p:txBody>
      </p:sp>
      <p:sp>
        <p:nvSpPr>
          <p:cNvPr id="3061" name="Shape 3061"/>
          <p:cNvSpPr/>
          <p:nvPr/>
        </p:nvSpPr>
        <p:spPr>
          <a:xfrm>
            <a:off x="10547761" y="5577537"/>
            <a:ext cx="75501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4</a:t>
            </a:r>
            <a:r>
              <a:rPr sz="1467" dirty="0">
                <a:latin typeface="Calibri"/>
                <a:ea typeface="Calibri"/>
                <a:cs typeface="Calibri"/>
              </a:rPr>
              <a:t>5 mg </a:t>
            </a:r>
            <a:r>
              <a:rPr lang="fr-CA" sz="1467" dirty="0">
                <a:latin typeface="Calibri"/>
                <a:ea typeface="Calibri"/>
                <a:cs typeface="Calibri"/>
              </a:rPr>
              <a:t>OD</a:t>
            </a:r>
            <a:endParaRPr sz="1467" dirty="0">
              <a:latin typeface="Calibri"/>
              <a:ea typeface="Calibri"/>
              <a:cs typeface="Calibri"/>
            </a:endParaRPr>
          </a:p>
        </p:txBody>
      </p:sp>
      <p:sp>
        <p:nvSpPr>
          <p:cNvPr id="3062" name="Shape 3062"/>
          <p:cNvSpPr/>
          <p:nvPr/>
        </p:nvSpPr>
        <p:spPr>
          <a:xfrm>
            <a:off x="10619859" y="5806137"/>
            <a:ext cx="660437"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8</a:t>
            </a:r>
            <a:r>
              <a:rPr sz="1467" dirty="0">
                <a:latin typeface="Calibri"/>
                <a:ea typeface="Calibri"/>
                <a:cs typeface="Calibri"/>
              </a:rPr>
              <a:t> mg </a:t>
            </a:r>
            <a:r>
              <a:rPr lang="fr-CA" sz="1467" dirty="0">
                <a:latin typeface="Calibri"/>
                <a:ea typeface="Calibri"/>
                <a:cs typeface="Calibri"/>
              </a:rPr>
              <a:t>OD</a:t>
            </a:r>
            <a:endParaRPr sz="1467" dirty="0">
              <a:latin typeface="Calibri"/>
              <a:ea typeface="Calibri"/>
              <a:cs typeface="Calibri"/>
            </a:endParaRPr>
          </a:p>
        </p:txBody>
      </p:sp>
      <p:sp>
        <p:nvSpPr>
          <p:cNvPr id="3064" name="Shape 3064"/>
          <p:cNvSpPr/>
          <p:nvPr/>
        </p:nvSpPr>
        <p:spPr>
          <a:xfrm>
            <a:off x="10623956" y="4547262"/>
            <a:ext cx="625171"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4</a:t>
            </a:r>
            <a:r>
              <a:rPr sz="1467" dirty="0">
                <a:latin typeface="Calibri"/>
                <a:ea typeface="Calibri"/>
                <a:cs typeface="Calibri"/>
              </a:rPr>
              <a:t> mg tid</a:t>
            </a:r>
          </a:p>
        </p:txBody>
      </p:sp>
      <p:sp>
        <p:nvSpPr>
          <p:cNvPr id="3065" name="Shape 3065"/>
          <p:cNvSpPr/>
          <p:nvPr/>
        </p:nvSpPr>
        <p:spPr>
          <a:xfrm>
            <a:off x="10570773" y="4300394"/>
            <a:ext cx="756617"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10</a:t>
            </a:r>
            <a:r>
              <a:rPr sz="1467" dirty="0">
                <a:latin typeface="Calibri"/>
                <a:ea typeface="Calibri"/>
                <a:cs typeface="Calibri"/>
              </a:rPr>
              <a:t> mg bid</a:t>
            </a:r>
          </a:p>
        </p:txBody>
      </p:sp>
      <p:sp>
        <p:nvSpPr>
          <p:cNvPr id="3066" name="Shape 3066"/>
          <p:cNvSpPr/>
          <p:nvPr/>
        </p:nvSpPr>
        <p:spPr>
          <a:xfrm>
            <a:off x="10619053" y="4038138"/>
            <a:ext cx="662041"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4</a:t>
            </a:r>
            <a:r>
              <a:rPr sz="1467" dirty="0">
                <a:latin typeface="Calibri"/>
                <a:ea typeface="Calibri"/>
                <a:cs typeface="Calibri"/>
              </a:rPr>
              <a:t> mg bid</a:t>
            </a:r>
          </a:p>
        </p:txBody>
      </p:sp>
      <p:sp>
        <p:nvSpPr>
          <p:cNvPr id="3067" name="Shape 3067"/>
          <p:cNvSpPr/>
          <p:nvPr/>
        </p:nvSpPr>
        <p:spPr>
          <a:xfrm>
            <a:off x="9818841" y="3782143"/>
            <a:ext cx="225382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MR 120 mg die o</a:t>
            </a:r>
            <a:r>
              <a:rPr lang="fr-CA" sz="1467" dirty="0"/>
              <a:t>r</a:t>
            </a:r>
            <a:r>
              <a:rPr sz="1467" dirty="0"/>
              <a:t> 160 mg bid</a:t>
            </a:r>
          </a:p>
        </p:txBody>
      </p:sp>
      <p:sp>
        <p:nvSpPr>
          <p:cNvPr id="3068" name="Shape 3068"/>
          <p:cNvSpPr/>
          <p:nvPr/>
        </p:nvSpPr>
        <p:spPr>
          <a:xfrm>
            <a:off x="10576351" y="877301"/>
            <a:ext cx="814325"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382513">
              <a:defRPr sz="1100">
                <a:solidFill>
                  <a:srgbClr val="262626"/>
                </a:solidFill>
                <a:latin typeface="Calibri"/>
                <a:ea typeface="Calibri"/>
                <a:cs typeface="Calibri"/>
                <a:sym typeface="Calibri"/>
              </a:defRPr>
            </a:pPr>
            <a:r>
              <a:rPr sz="1467" dirty="0">
                <a:solidFill>
                  <a:srgbClr val="262626"/>
                </a:solidFill>
                <a:latin typeface="Calibri"/>
                <a:ea typeface="Calibri"/>
                <a:cs typeface="Calibri"/>
              </a:rPr>
              <a:t>10</a:t>
            </a:r>
            <a:r>
              <a:rPr sz="1467" dirty="0">
                <a:latin typeface="Calibri"/>
                <a:ea typeface="Calibri"/>
                <a:cs typeface="Calibri"/>
              </a:rPr>
              <a:t>0 mg tid</a:t>
            </a:r>
          </a:p>
        </p:txBody>
      </p:sp>
      <p:sp>
        <p:nvSpPr>
          <p:cNvPr id="3070" name="Shape 3070"/>
          <p:cNvSpPr/>
          <p:nvPr/>
        </p:nvSpPr>
        <p:spPr>
          <a:xfrm>
            <a:off x="3944823" y="4059137"/>
            <a:ext cx="1835439" cy="2051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000">
                <a:latin typeface="Arial"/>
                <a:ea typeface="Arial"/>
                <a:cs typeface="Arial"/>
                <a:sym typeface="Arial"/>
              </a:defRPr>
            </a:lvl1pPr>
          </a:lstStyle>
          <a:p>
            <a:pPr hangingPunct="0"/>
            <a:r>
              <a:rPr lang="fr-FR" sz="1333" dirty="0"/>
              <a:t>H</a:t>
            </a:r>
            <a:r>
              <a:rPr sz="1333" dirty="0"/>
              <a:t>ypos</a:t>
            </a:r>
            <a:r>
              <a:rPr lang="fr-CA" sz="1333" dirty="0"/>
              <a:t>: </a:t>
            </a:r>
            <a:r>
              <a:rPr lang="fr-CA" sz="1333" dirty="0" err="1"/>
              <a:t>start</a:t>
            </a:r>
            <a:r>
              <a:rPr lang="fr-CA" sz="1333" dirty="0"/>
              <a:t> </a:t>
            </a:r>
            <a:r>
              <a:rPr lang="fr-CA" sz="1333" dirty="0" err="1"/>
              <a:t>at</a:t>
            </a:r>
            <a:r>
              <a:rPr lang="fr-CA" sz="1333" dirty="0"/>
              <a:t> 1 mg OD</a:t>
            </a:r>
            <a:endParaRPr sz="1333" dirty="0"/>
          </a:p>
        </p:txBody>
      </p:sp>
      <p:sp>
        <p:nvSpPr>
          <p:cNvPr id="3071" name="Shape 3071"/>
          <p:cNvSpPr/>
          <p:nvPr/>
        </p:nvSpPr>
        <p:spPr>
          <a:xfrm>
            <a:off x="6694871" y="4305880"/>
            <a:ext cx="453650" cy="2051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000">
                <a:latin typeface="Arial"/>
                <a:ea typeface="Arial"/>
                <a:cs typeface="Arial"/>
                <a:sym typeface="Arial"/>
              </a:defRPr>
            </a:lvl1pPr>
          </a:lstStyle>
          <a:p>
            <a:pPr hangingPunct="0"/>
            <a:r>
              <a:rPr sz="1333" dirty="0"/>
              <a:t>hypos</a:t>
            </a:r>
          </a:p>
        </p:txBody>
      </p:sp>
      <p:sp>
        <p:nvSpPr>
          <p:cNvPr id="3072" name="Shape 3072"/>
          <p:cNvSpPr/>
          <p:nvPr/>
        </p:nvSpPr>
        <p:spPr>
          <a:xfrm>
            <a:off x="4264972" y="5615908"/>
            <a:ext cx="873637" cy="2051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000">
                <a:latin typeface="Arial"/>
                <a:ea typeface="Arial"/>
                <a:cs typeface="Arial"/>
                <a:sym typeface="Arial"/>
              </a:defRPr>
            </a:lvl1pPr>
          </a:lstStyle>
          <a:p>
            <a:pPr hangingPunct="0"/>
            <a:r>
              <a:rPr lang="fr-CA" sz="1333" dirty="0" err="1">
                <a:latin typeface="Calibri" panose="020F0502020204030204" pitchFamily="34" charset="0"/>
                <a:cs typeface="Calibri" panose="020F0502020204030204" pitchFamily="34" charset="0"/>
              </a:rPr>
              <a:t>Heart</a:t>
            </a:r>
            <a:r>
              <a:rPr lang="fr-CA" sz="1333" dirty="0">
                <a:latin typeface="Calibri" panose="020F0502020204030204" pitchFamily="34" charset="0"/>
                <a:cs typeface="Calibri" panose="020F0502020204030204" pitchFamily="34" charset="0"/>
              </a:rPr>
              <a:t> </a:t>
            </a:r>
            <a:r>
              <a:rPr lang="fr-CA" sz="1333" dirty="0" err="1">
                <a:latin typeface="Calibri" panose="020F0502020204030204" pitchFamily="34" charset="0"/>
                <a:cs typeface="Calibri" panose="020F0502020204030204" pitchFamily="34" charset="0"/>
              </a:rPr>
              <a:t>failure</a:t>
            </a:r>
            <a:endParaRPr sz="1333" dirty="0">
              <a:latin typeface="Calibri" panose="020F0502020204030204" pitchFamily="34" charset="0"/>
              <a:cs typeface="Calibri" panose="020F0502020204030204" pitchFamily="34" charset="0"/>
            </a:endParaRPr>
          </a:p>
        </p:txBody>
      </p:sp>
      <p:sp>
        <p:nvSpPr>
          <p:cNvPr id="3073" name="Shape 3073"/>
          <p:cNvSpPr/>
          <p:nvPr/>
        </p:nvSpPr>
        <p:spPr>
          <a:xfrm>
            <a:off x="4264972" y="5822880"/>
            <a:ext cx="873637" cy="2051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000">
                <a:latin typeface="Arial"/>
                <a:ea typeface="Arial"/>
                <a:cs typeface="Arial"/>
                <a:sym typeface="Arial"/>
              </a:defRPr>
            </a:lvl1pPr>
          </a:lstStyle>
          <a:p>
            <a:pPr hangingPunct="0"/>
            <a:r>
              <a:rPr lang="fr-CA" sz="1333" dirty="0" err="1">
                <a:latin typeface="Calibri" panose="020F0502020204030204" pitchFamily="34" charset="0"/>
                <a:cs typeface="Calibri" panose="020F0502020204030204" pitchFamily="34" charset="0"/>
              </a:rPr>
              <a:t>Heart</a:t>
            </a:r>
            <a:r>
              <a:rPr lang="fr-CA" sz="1333" dirty="0">
                <a:latin typeface="Calibri" panose="020F0502020204030204" pitchFamily="34" charset="0"/>
                <a:cs typeface="Calibri" panose="020F0502020204030204" pitchFamily="34" charset="0"/>
              </a:rPr>
              <a:t> </a:t>
            </a:r>
            <a:r>
              <a:rPr lang="fr-CA" sz="1333" dirty="0" err="1">
                <a:latin typeface="Calibri" panose="020F0502020204030204" pitchFamily="34" charset="0"/>
                <a:cs typeface="Calibri" panose="020F0502020204030204" pitchFamily="34" charset="0"/>
              </a:rPr>
              <a:t>failure</a:t>
            </a:r>
            <a:endParaRPr sz="1333" dirty="0">
              <a:latin typeface="Calibri" panose="020F0502020204030204" pitchFamily="34" charset="0"/>
              <a:cs typeface="Calibri" panose="020F0502020204030204" pitchFamily="34" charset="0"/>
            </a:endParaRPr>
          </a:p>
        </p:txBody>
      </p:sp>
      <p:grpSp>
        <p:nvGrpSpPr>
          <p:cNvPr id="3080" name="Group 3080"/>
          <p:cNvGrpSpPr/>
          <p:nvPr/>
        </p:nvGrpSpPr>
        <p:grpSpPr>
          <a:xfrm>
            <a:off x="1708891" y="2370466"/>
            <a:ext cx="10744810" cy="1158394"/>
            <a:chOff x="-10023" y="-233451"/>
            <a:chExt cx="8058606" cy="1158395"/>
          </a:xfrm>
        </p:grpSpPr>
        <p:sp>
          <p:nvSpPr>
            <p:cNvPr id="3075" name="Shape 3075"/>
            <p:cNvSpPr/>
            <p:nvPr/>
          </p:nvSpPr>
          <p:spPr>
            <a:xfrm>
              <a:off x="-10023" y="-233451"/>
              <a:ext cx="1237118" cy="225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Dulaglutide (Trulicity)</a:t>
              </a:r>
            </a:p>
          </p:txBody>
        </p:sp>
        <p:grpSp>
          <p:nvGrpSpPr>
            <p:cNvPr id="3079" name="Group 3079"/>
            <p:cNvGrpSpPr/>
            <p:nvPr/>
          </p:nvGrpSpPr>
          <p:grpSpPr>
            <a:xfrm>
              <a:off x="2232566" y="-224769"/>
              <a:ext cx="5816017" cy="1149713"/>
              <a:chOff x="922922" y="-224769"/>
              <a:chExt cx="5816016" cy="1149712"/>
            </a:xfrm>
          </p:grpSpPr>
          <p:sp>
            <p:nvSpPr>
              <p:cNvPr id="3077" name="Shape 3077"/>
              <p:cNvSpPr/>
              <p:nvPr/>
            </p:nvSpPr>
            <p:spPr>
              <a:xfrm>
                <a:off x="922922" y="-224769"/>
                <a:ext cx="2450177" cy="197072"/>
              </a:xfrm>
              <a:prstGeom prst="rect">
                <a:avLst/>
              </a:prstGeom>
              <a:blipFill rotWithShape="1">
                <a:blip r:embed="rId3"/>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3076" name="Shape 3076"/>
              <p:cNvSpPr/>
              <p:nvPr/>
            </p:nvSpPr>
            <p:spPr>
              <a:xfrm>
                <a:off x="3333749" y="-213440"/>
                <a:ext cx="3405189" cy="185741"/>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3078" name="Shape 3078"/>
              <p:cNvSpPr/>
              <p:nvPr/>
            </p:nvSpPr>
            <p:spPr>
              <a:xfrm>
                <a:off x="3222966" y="637620"/>
                <a:ext cx="182742"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grpSp>
      </p:grpSp>
      <p:grpSp>
        <p:nvGrpSpPr>
          <p:cNvPr id="3088" name="Group 3088"/>
          <p:cNvGrpSpPr/>
          <p:nvPr/>
        </p:nvGrpSpPr>
        <p:grpSpPr>
          <a:xfrm>
            <a:off x="1325085" y="2552123"/>
            <a:ext cx="11104788" cy="294926"/>
            <a:chOff x="-14577" y="-471121"/>
            <a:chExt cx="8328590" cy="294928"/>
          </a:xfrm>
        </p:grpSpPr>
        <p:sp>
          <p:nvSpPr>
            <p:cNvPr id="3081" name="Shape 3081"/>
            <p:cNvSpPr/>
            <p:nvPr/>
          </p:nvSpPr>
          <p:spPr>
            <a:xfrm>
              <a:off x="-14577" y="-424935"/>
              <a:ext cx="1494400" cy="2257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Exenatide QW (Bydureon)</a:t>
              </a:r>
            </a:p>
          </p:txBody>
        </p:sp>
        <p:grpSp>
          <p:nvGrpSpPr>
            <p:cNvPr id="3087" name="Group 3087"/>
            <p:cNvGrpSpPr/>
            <p:nvPr/>
          </p:nvGrpSpPr>
          <p:grpSpPr>
            <a:xfrm>
              <a:off x="1575073" y="-471121"/>
              <a:ext cx="6738940" cy="294928"/>
              <a:chOff x="0" y="-471120"/>
              <a:chExt cx="6738938" cy="294927"/>
            </a:xfrm>
          </p:grpSpPr>
          <p:sp>
            <p:nvSpPr>
              <p:cNvPr id="3082" name="Shape 3082"/>
              <p:cNvSpPr/>
              <p:nvPr/>
            </p:nvSpPr>
            <p:spPr>
              <a:xfrm>
                <a:off x="1979612" y="-404329"/>
                <a:ext cx="1379539" cy="184550"/>
              </a:xfrm>
              <a:prstGeom prst="rect">
                <a:avLst/>
              </a:prstGeom>
              <a:blipFill rotWithShape="1">
                <a:blip r:embed="rId3"/>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3083" name="Shape 3083"/>
              <p:cNvSpPr/>
              <p:nvPr/>
            </p:nvSpPr>
            <p:spPr>
              <a:xfrm>
                <a:off x="3332161" y="-404330"/>
                <a:ext cx="3406777" cy="184551"/>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3084" name="Shape 3084"/>
              <p:cNvSpPr/>
              <p:nvPr/>
            </p:nvSpPr>
            <p:spPr>
              <a:xfrm>
                <a:off x="0" y="-404329"/>
                <a:ext cx="1998663" cy="184551"/>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3085" name="Shape 3085"/>
              <p:cNvSpPr/>
              <p:nvPr/>
            </p:nvSpPr>
            <p:spPr>
              <a:xfrm>
                <a:off x="1933275" y="-463517"/>
                <a:ext cx="182742" cy="287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3086" name="Shape 3086"/>
              <p:cNvSpPr/>
              <p:nvPr/>
            </p:nvSpPr>
            <p:spPr>
              <a:xfrm>
                <a:off x="3237076" y="-471120"/>
                <a:ext cx="182742" cy="2873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grpSp>
      </p:grpSp>
      <p:sp>
        <p:nvSpPr>
          <p:cNvPr id="3089" name="Shape 3089"/>
          <p:cNvSpPr/>
          <p:nvPr/>
        </p:nvSpPr>
        <p:spPr>
          <a:xfrm>
            <a:off x="10090820" y="-28838"/>
            <a:ext cx="1899508" cy="424553"/>
          </a:xfrm>
          <a:prstGeom prst="rect">
            <a:avLst/>
          </a:prstGeom>
          <a:ln w="12700">
            <a:miter lim="400000"/>
          </a:ln>
          <a:extLst>
            <a:ext uri="{C572A759-6A51-4108-AA02-DFA0A04FC94B}">
              <ma14:wrappingTextBoxFlag xmlns="" xmlns:ma14="http://schemas.microsoft.com/office/mac/drawingml/2011/main" val="1"/>
            </a:ext>
          </a:extLst>
        </p:spPr>
        <p:txBody>
          <a:bodyPr wrap="none" lIns="47600" tIns="47600" rIns="47600" bIns="47600" anchor="ctr">
            <a:spAutoFit/>
          </a:bodyPr>
          <a:lstStyle/>
          <a:p>
            <a:pPr defTabSz="642591">
              <a:defRPr sz="800">
                <a:solidFill>
                  <a:srgbClr val="262626"/>
                </a:solidFill>
                <a:latin typeface="Arial"/>
                <a:ea typeface="Arial"/>
                <a:cs typeface="Arial"/>
                <a:sym typeface="Arial"/>
              </a:defRPr>
            </a:pPr>
            <a:r>
              <a:rPr sz="1067" dirty="0">
                <a:solidFill>
                  <a:srgbClr val="262626"/>
                </a:solidFill>
                <a:latin typeface="Arial"/>
                <a:ea typeface="Arial"/>
                <a:cs typeface="Arial"/>
                <a:sym typeface="Arial"/>
              </a:rPr>
              <a:t>Yale JF, </a:t>
            </a:r>
            <a:r>
              <a:rPr lang="fr-CA" sz="1067" dirty="0">
                <a:solidFill>
                  <a:srgbClr val="262626"/>
                </a:solidFill>
                <a:latin typeface="Arial"/>
                <a:ea typeface="Arial"/>
                <a:cs typeface="Arial"/>
                <a:sym typeface="Arial"/>
              </a:rPr>
              <a:t>version October2020</a:t>
            </a:r>
            <a:endParaRPr sz="1067" dirty="0">
              <a:solidFill>
                <a:srgbClr val="262626"/>
              </a:solidFill>
              <a:latin typeface="Arial"/>
              <a:ea typeface="Arial"/>
              <a:cs typeface="Arial"/>
              <a:sym typeface="Arial"/>
            </a:endParaRPr>
          </a:p>
          <a:p>
            <a:pPr defTabSz="642591">
              <a:defRPr sz="800" u="sng">
                <a:solidFill>
                  <a:srgbClr val="262626"/>
                </a:solidFill>
                <a:latin typeface="Arial"/>
                <a:ea typeface="Arial"/>
                <a:cs typeface="Arial"/>
                <a:sym typeface="Arial"/>
              </a:defRPr>
            </a:pPr>
            <a:r>
              <a:rPr lang="fr-CA" sz="1067" u="sng" dirty="0">
                <a:solidFill>
                  <a:srgbClr val="009999"/>
                </a:solidFill>
                <a:uFill>
                  <a:solidFill>
                    <a:srgbClr val="009999"/>
                  </a:solidFill>
                </a:uFill>
                <a:latin typeface="Arial"/>
                <a:ea typeface="Arial"/>
                <a:cs typeface="Arial"/>
                <a:sym typeface="Arial"/>
                <a:hlinkClick r:id="rId5"/>
              </a:rPr>
              <a:t>                  </a:t>
            </a:r>
            <a:r>
              <a:rPr sz="1067" u="sng" dirty="0">
                <a:solidFill>
                  <a:srgbClr val="009999"/>
                </a:solidFill>
                <a:uFill>
                  <a:solidFill>
                    <a:srgbClr val="009999"/>
                  </a:solidFill>
                </a:uFill>
                <a:latin typeface="Arial"/>
                <a:ea typeface="Arial"/>
                <a:cs typeface="Arial"/>
                <a:sym typeface="Arial"/>
                <a:hlinkClick r:id="rId5"/>
              </a:rPr>
              <a:t>www.dryale.ca</a:t>
            </a:r>
          </a:p>
        </p:txBody>
      </p:sp>
      <p:sp>
        <p:nvSpPr>
          <p:cNvPr id="3092" name="Shape 3092"/>
          <p:cNvSpPr/>
          <p:nvPr/>
        </p:nvSpPr>
        <p:spPr>
          <a:xfrm>
            <a:off x="10371569" y="2575837"/>
            <a:ext cx="117019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2 mg p</a:t>
            </a:r>
            <a:r>
              <a:rPr lang="fr-CA" sz="1467" dirty="0"/>
              <a:t>er  </a:t>
            </a:r>
            <a:r>
              <a:rPr lang="fr-CA" sz="1467" dirty="0" err="1"/>
              <a:t>week</a:t>
            </a:r>
            <a:endParaRPr sz="1467" dirty="0"/>
          </a:p>
        </p:txBody>
      </p:sp>
      <p:sp>
        <p:nvSpPr>
          <p:cNvPr id="3094" name="Shape 3094"/>
          <p:cNvSpPr/>
          <p:nvPr/>
        </p:nvSpPr>
        <p:spPr>
          <a:xfrm>
            <a:off x="6800719" y="6617146"/>
            <a:ext cx="5372897" cy="328183"/>
          </a:xfrm>
          <a:prstGeom prst="rect">
            <a:avLst/>
          </a:prstGeom>
          <a:ln w="12700">
            <a:miter lim="400000"/>
          </a:ln>
          <a:extLst>
            <a:ext uri="{C572A759-6A51-4108-AA02-DFA0A04FC94B}">
              <ma14:wrappingTextBoxFlag xmlns="" xmlns:ma14="http://schemas.microsoft.com/office/mac/drawingml/2011/main" val="1"/>
            </a:ext>
          </a:extLst>
        </p:spPr>
        <p:txBody>
          <a:bodyPr wrap="none" lIns="60936" tIns="60936" rIns="60936" bIns="60936">
            <a:spAutoFit/>
          </a:bodyPr>
          <a:lstStyle>
            <a:lvl1pPr defTabSz="457192">
              <a:defRPr sz="1000">
                <a:latin typeface="Arial"/>
                <a:ea typeface="Arial"/>
                <a:cs typeface="Arial"/>
                <a:sym typeface="Arial"/>
              </a:defRPr>
            </a:lvl1pPr>
          </a:lstStyle>
          <a:p>
            <a:pPr hangingPunct="0"/>
            <a:r>
              <a:rPr lang="fr-CA" sz="1333" dirty="0"/>
              <a:t>The dose </a:t>
            </a:r>
            <a:r>
              <a:rPr lang="fr-CA" sz="1333" dirty="0" err="1"/>
              <a:t>indicated</a:t>
            </a:r>
            <a:r>
              <a:rPr lang="fr-CA" sz="1333" dirty="0"/>
              <a:t> </a:t>
            </a:r>
            <a:r>
              <a:rPr lang="fr-CA" sz="1333" dirty="0" err="1"/>
              <a:t>is</a:t>
            </a:r>
            <a:r>
              <a:rPr lang="fr-CA" sz="1333" dirty="0"/>
              <a:t> the </a:t>
            </a:r>
            <a:r>
              <a:rPr lang="fr-CA" sz="1333" dirty="0" err="1"/>
              <a:t>highest</a:t>
            </a:r>
            <a:r>
              <a:rPr lang="fr-CA" sz="1333" dirty="0"/>
              <a:t> dose </a:t>
            </a:r>
            <a:r>
              <a:rPr lang="fr-CA" sz="1333" dirty="0" err="1"/>
              <a:t>that</a:t>
            </a:r>
            <a:r>
              <a:rPr lang="fr-CA" sz="1333" dirty="0"/>
              <a:t> </a:t>
            </a:r>
            <a:r>
              <a:rPr lang="fr-CA" sz="1333" dirty="0" err="1"/>
              <a:t>can</a:t>
            </a:r>
            <a:r>
              <a:rPr lang="fr-CA" sz="1333" dirty="0"/>
              <a:t> </a:t>
            </a:r>
            <a:r>
              <a:rPr lang="fr-CA" sz="1333" dirty="0" err="1"/>
              <a:t>be</a:t>
            </a:r>
            <a:r>
              <a:rPr lang="fr-CA" sz="1333" dirty="0"/>
              <a:t> </a:t>
            </a:r>
            <a:r>
              <a:rPr lang="fr-CA" sz="1333" dirty="0" err="1"/>
              <a:t>used</a:t>
            </a:r>
            <a:r>
              <a:rPr lang="fr-CA" sz="1333" dirty="0"/>
              <a:t> </a:t>
            </a:r>
            <a:r>
              <a:rPr lang="fr-CA" sz="1333" dirty="0" err="1"/>
              <a:t>at</a:t>
            </a:r>
            <a:r>
              <a:rPr lang="fr-CA" sz="1333" dirty="0"/>
              <a:t> </a:t>
            </a:r>
            <a:r>
              <a:rPr lang="fr-CA" sz="1333" dirty="0" err="1"/>
              <a:t>that</a:t>
            </a:r>
            <a:r>
              <a:rPr lang="fr-CA" sz="1333" dirty="0"/>
              <a:t> </a:t>
            </a:r>
            <a:r>
              <a:rPr lang="fr-CA" sz="1333" dirty="0" err="1"/>
              <a:t>eGFR</a:t>
            </a:r>
            <a:endParaRPr sz="1333" dirty="0"/>
          </a:p>
        </p:txBody>
      </p:sp>
      <p:sp>
        <p:nvSpPr>
          <p:cNvPr id="3093" name="Shape 3093"/>
          <p:cNvSpPr/>
          <p:nvPr/>
        </p:nvSpPr>
        <p:spPr>
          <a:xfrm>
            <a:off x="10323063" y="2335498"/>
            <a:ext cx="1269578"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1.5 mg p</a:t>
            </a:r>
            <a:r>
              <a:rPr lang="fr-CA" sz="1467" dirty="0"/>
              <a:t>er </a:t>
            </a:r>
            <a:r>
              <a:rPr lang="fr-CA" sz="1467" dirty="0" err="1"/>
              <a:t>week</a:t>
            </a:r>
            <a:endParaRPr sz="1467" dirty="0"/>
          </a:p>
        </p:txBody>
      </p:sp>
      <p:sp>
        <p:nvSpPr>
          <p:cNvPr id="250" name="Shape 2899"/>
          <p:cNvSpPr/>
          <p:nvPr/>
        </p:nvSpPr>
        <p:spPr>
          <a:xfrm>
            <a:off x="5775441" y="6446220"/>
            <a:ext cx="205320" cy="138912"/>
          </a:xfrm>
          <a:prstGeom prst="rect">
            <a:avLst/>
          </a:prstGeom>
          <a:solidFill>
            <a:srgbClr val="FDCDC4"/>
          </a:solidFill>
          <a:ln w="12700">
            <a:miter lim="400000"/>
          </a:ln>
        </p:spPr>
        <p:txBody>
          <a:bodyPr lIns="60936" tIns="60936" rIns="60936" bIns="60936" anchor="ctr"/>
          <a:lstStyle/>
          <a:p>
            <a:pPr defTabSz="382513">
              <a:defRPr sz="1800">
                <a:solidFill>
                  <a:srgbClr val="FFFFFF"/>
                </a:solidFill>
                <a:latin typeface="Calibri"/>
                <a:ea typeface="Calibri"/>
                <a:cs typeface="Calibri"/>
                <a:sym typeface="Calibri"/>
              </a:defRPr>
            </a:pPr>
            <a:endParaRPr sz="2400">
              <a:solidFill>
                <a:srgbClr val="FFFFFF"/>
              </a:solidFill>
              <a:latin typeface="Calibri"/>
              <a:ea typeface="Calibri"/>
              <a:cs typeface="Calibri"/>
            </a:endParaRPr>
          </a:p>
        </p:txBody>
      </p:sp>
      <p:sp>
        <p:nvSpPr>
          <p:cNvPr id="251" name="Shape 2900"/>
          <p:cNvSpPr/>
          <p:nvPr/>
        </p:nvSpPr>
        <p:spPr>
          <a:xfrm>
            <a:off x="6029314" y="6427947"/>
            <a:ext cx="2738645" cy="2051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08207">
              <a:defRPr sz="1000">
                <a:latin typeface="Calibri"/>
                <a:ea typeface="Calibri"/>
                <a:cs typeface="Calibri"/>
                <a:sym typeface="Calibri"/>
              </a:defRPr>
            </a:lvl1pPr>
          </a:lstStyle>
          <a:p>
            <a:pPr hangingPunct="0"/>
            <a:r>
              <a:rPr lang="fr-CA" sz="1333" dirty="0"/>
              <a:t>Caution: </a:t>
            </a:r>
            <a:r>
              <a:rPr lang="fr-CA" sz="1333" dirty="0" err="1"/>
              <a:t>reason</a:t>
            </a:r>
            <a:r>
              <a:rPr lang="fr-CA" sz="1333" dirty="0"/>
              <a:t> </a:t>
            </a:r>
            <a:r>
              <a:rPr lang="fr-CA" sz="1333" dirty="0" err="1"/>
              <a:t>indicated</a:t>
            </a:r>
            <a:endParaRPr sz="1333" dirty="0"/>
          </a:p>
        </p:txBody>
      </p:sp>
      <p:sp>
        <p:nvSpPr>
          <p:cNvPr id="252" name="Shape 2961"/>
          <p:cNvSpPr/>
          <p:nvPr/>
        </p:nvSpPr>
        <p:spPr>
          <a:xfrm>
            <a:off x="6121226" y="3067395"/>
            <a:ext cx="1839385" cy="184551"/>
          </a:xfrm>
          <a:prstGeom prst="rect">
            <a:avLst/>
          </a:prstGeom>
          <a:blipFill>
            <a:blip r:embed="rId3"/>
          </a:blipFill>
          <a:ln w="12700">
            <a:miter lim="400000"/>
          </a:ln>
        </p:spPr>
        <p:txBody>
          <a:bodyPr lIns="60936" tIns="60936" rIns="60936" bIns="60936" anchor="ct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53" name="Shape 2962"/>
          <p:cNvSpPr/>
          <p:nvPr/>
        </p:nvSpPr>
        <p:spPr>
          <a:xfrm>
            <a:off x="3449169" y="3067395"/>
            <a:ext cx="2664881" cy="184551"/>
          </a:xfrm>
          <a:prstGeom prst="rect">
            <a:avLst/>
          </a:prstGeom>
          <a:blipFill>
            <a:blip r:embed="rId4"/>
          </a:blipFill>
          <a:ln w="12700">
            <a:miter lim="400000"/>
          </a:ln>
        </p:spPr>
        <p:txBody>
          <a:bodyPr lIns="60936" tIns="60936" rIns="60936" bIns="60936" anchor="ct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54" name="Shape 2972"/>
          <p:cNvSpPr/>
          <p:nvPr/>
        </p:nvSpPr>
        <p:spPr>
          <a:xfrm>
            <a:off x="7965913" y="3063755"/>
            <a:ext cx="4552956" cy="185741"/>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56" name="Shape 2982"/>
          <p:cNvSpPr/>
          <p:nvPr/>
        </p:nvSpPr>
        <p:spPr>
          <a:xfrm>
            <a:off x="6035484" y="2998216"/>
            <a:ext cx="243656" cy="28732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57" name="Shape 2973"/>
          <p:cNvSpPr/>
          <p:nvPr/>
        </p:nvSpPr>
        <p:spPr>
          <a:xfrm>
            <a:off x="7760007" y="2984164"/>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58" name="Shape 2971"/>
          <p:cNvSpPr/>
          <p:nvPr/>
        </p:nvSpPr>
        <p:spPr>
          <a:xfrm>
            <a:off x="1594585" y="3016727"/>
            <a:ext cx="1756891" cy="225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sz="1467" dirty="0"/>
              <a:t>Li</a:t>
            </a:r>
            <a:r>
              <a:rPr lang="fr-CA" sz="1467" dirty="0" err="1"/>
              <a:t>xisenatide</a:t>
            </a:r>
            <a:r>
              <a:rPr sz="1467" dirty="0"/>
              <a:t> (</a:t>
            </a:r>
            <a:r>
              <a:rPr lang="fr-CA" sz="1467" dirty="0" err="1"/>
              <a:t>Adlyxine</a:t>
            </a:r>
            <a:r>
              <a:rPr sz="1467" dirty="0"/>
              <a:t>)</a:t>
            </a:r>
            <a:r>
              <a:rPr lang="fr-CA" sz="1467" dirty="0"/>
              <a:t> </a:t>
            </a:r>
            <a:endParaRPr sz="1467" dirty="0"/>
          </a:p>
        </p:txBody>
      </p:sp>
      <p:sp>
        <p:nvSpPr>
          <p:cNvPr id="259" name="Shape 3057"/>
          <p:cNvSpPr/>
          <p:nvPr/>
        </p:nvSpPr>
        <p:spPr>
          <a:xfrm>
            <a:off x="10566311" y="3039930"/>
            <a:ext cx="703719"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lang="fr-CA" sz="1467" dirty="0"/>
              <a:t>20 </a:t>
            </a:r>
            <a:r>
              <a:rPr lang="fr-CA" sz="1467" dirty="0" err="1"/>
              <a:t>ug</a:t>
            </a:r>
            <a:r>
              <a:rPr lang="fr-CA" sz="1467" dirty="0"/>
              <a:t> OD</a:t>
            </a:r>
            <a:endParaRPr sz="1467" dirty="0"/>
          </a:p>
        </p:txBody>
      </p:sp>
      <p:sp>
        <p:nvSpPr>
          <p:cNvPr id="248" name="Shape 3075"/>
          <p:cNvSpPr/>
          <p:nvPr/>
        </p:nvSpPr>
        <p:spPr>
          <a:xfrm>
            <a:off x="1563879" y="3279222"/>
            <a:ext cx="1772921" cy="225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lang="fr-CA" sz="1467" dirty="0"/>
              <a:t>Sem</a:t>
            </a:r>
            <a:r>
              <a:rPr sz="1467" dirty="0"/>
              <a:t>aglutide (</a:t>
            </a:r>
            <a:r>
              <a:rPr lang="fr-CA" sz="1467" dirty="0" err="1"/>
              <a:t>Ozempic</a:t>
            </a:r>
            <a:r>
              <a:rPr sz="1467" dirty="0"/>
              <a:t>)</a:t>
            </a:r>
          </a:p>
        </p:txBody>
      </p:sp>
      <p:sp>
        <p:nvSpPr>
          <p:cNvPr id="261" name="Shape 3057"/>
          <p:cNvSpPr/>
          <p:nvPr/>
        </p:nvSpPr>
        <p:spPr>
          <a:xfrm>
            <a:off x="10569671" y="3265158"/>
            <a:ext cx="1269578"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1.</a:t>
            </a:r>
            <a:r>
              <a:rPr lang="fr-CA" sz="1467" dirty="0"/>
              <a:t>0</a:t>
            </a:r>
            <a:r>
              <a:rPr sz="1467" dirty="0"/>
              <a:t> mg </a:t>
            </a:r>
            <a:r>
              <a:rPr lang="fr-CA" sz="1467" dirty="0"/>
              <a:t>per </a:t>
            </a:r>
            <a:r>
              <a:rPr lang="fr-CA" sz="1467" dirty="0" err="1"/>
              <a:t>week</a:t>
            </a:r>
            <a:endParaRPr sz="1467" dirty="0"/>
          </a:p>
        </p:txBody>
      </p:sp>
      <p:sp>
        <p:nvSpPr>
          <p:cNvPr id="280" name="Shape 3049"/>
          <p:cNvSpPr/>
          <p:nvPr/>
        </p:nvSpPr>
        <p:spPr>
          <a:xfrm>
            <a:off x="3458371" y="2394099"/>
            <a:ext cx="1264579" cy="184666"/>
          </a:xfrm>
          <a:prstGeom prst="rect">
            <a:avLst/>
          </a:prstGeom>
          <a:solidFill>
            <a:srgbClr val="FDCDC5"/>
          </a:solidFill>
          <a:ln w="12700">
            <a:miter lim="400000"/>
          </a:ln>
          <a:extLst>
            <a:ext uri="{C572A759-6A51-4108-AA02-DFA0A04FC94B}">
              <ma14:wrappingTextBoxFlag xmlns="" xmlns:ma14="http://schemas.microsoft.com/office/mac/drawingml/2011/main" val="1"/>
            </a:ext>
          </a:extLst>
        </p:spPr>
        <p:txBody>
          <a:bodyPr wrap="square" lIns="0" tIns="0" rIns="0" bIns="0" anchor="ctr" anchorCtr="0">
            <a:spAutoFit/>
          </a:bodyPr>
          <a:lstStyle>
            <a:lvl1pPr defTabSz="408207">
              <a:defRPr sz="1100">
                <a:latin typeface="Calibri"/>
                <a:ea typeface="Calibri"/>
                <a:cs typeface="Calibri"/>
                <a:sym typeface="Calibri"/>
              </a:defRPr>
            </a:lvl1pPr>
          </a:lstStyle>
          <a:p>
            <a:pPr hangingPunct="0"/>
            <a:r>
              <a:rPr lang="fr-CA" sz="1200" dirty="0"/>
              <a:t>Limited </a:t>
            </a:r>
            <a:r>
              <a:rPr lang="fr-CA" sz="1200" dirty="0" err="1"/>
              <a:t>experience</a:t>
            </a:r>
            <a:endParaRPr sz="1200" dirty="0"/>
          </a:p>
        </p:txBody>
      </p:sp>
      <p:sp>
        <p:nvSpPr>
          <p:cNvPr id="281" name="Shape 2982"/>
          <p:cNvSpPr/>
          <p:nvPr/>
        </p:nvSpPr>
        <p:spPr>
          <a:xfrm>
            <a:off x="4619225" y="2323823"/>
            <a:ext cx="243656" cy="28732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spcBef>
                <a:spcPts val="1700"/>
              </a:spcBef>
              <a:defRPr sz="1800" b="1">
                <a:latin typeface="Calibri"/>
                <a:ea typeface="Calibri"/>
                <a:cs typeface="Calibri"/>
                <a:sym typeface="Calibri"/>
              </a:defRPr>
            </a:lvl1pPr>
          </a:lstStyle>
          <a:p>
            <a:pPr hangingPunct="0"/>
            <a:r>
              <a:rPr lang="fr-CA" sz="1867" dirty="0"/>
              <a:t>15</a:t>
            </a:r>
            <a:endParaRPr sz="1867" dirty="0"/>
          </a:p>
        </p:txBody>
      </p:sp>
      <p:sp>
        <p:nvSpPr>
          <p:cNvPr id="282" name="Shape 2973"/>
          <p:cNvSpPr/>
          <p:nvPr/>
        </p:nvSpPr>
        <p:spPr>
          <a:xfrm>
            <a:off x="7793343" y="2309772"/>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83" name="Shape 2990"/>
          <p:cNvSpPr/>
          <p:nvPr/>
        </p:nvSpPr>
        <p:spPr>
          <a:xfrm>
            <a:off x="4582681" y="2780612"/>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15</a:t>
            </a:r>
          </a:p>
        </p:txBody>
      </p:sp>
      <p:sp>
        <p:nvSpPr>
          <p:cNvPr id="285" name="Shape 2989"/>
          <p:cNvSpPr/>
          <p:nvPr/>
        </p:nvSpPr>
        <p:spPr>
          <a:xfrm>
            <a:off x="3454635" y="3305883"/>
            <a:ext cx="1264579" cy="215944"/>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dirty="0">
              <a:ea typeface="Calibri"/>
              <a:cs typeface="Calibri"/>
            </a:endParaRPr>
          </a:p>
        </p:txBody>
      </p:sp>
      <p:sp>
        <p:nvSpPr>
          <p:cNvPr id="289" name="Shape 2892"/>
          <p:cNvSpPr/>
          <p:nvPr/>
        </p:nvSpPr>
        <p:spPr>
          <a:xfrm>
            <a:off x="5981235" y="4767872"/>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95" name="Shape 3008"/>
          <p:cNvSpPr/>
          <p:nvPr/>
        </p:nvSpPr>
        <p:spPr>
          <a:xfrm>
            <a:off x="5997527" y="5295255"/>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70" name="Shape 2929"/>
          <p:cNvSpPr/>
          <p:nvPr/>
        </p:nvSpPr>
        <p:spPr>
          <a:xfrm>
            <a:off x="4607263" y="1119428"/>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15</a:t>
            </a:r>
          </a:p>
        </p:txBody>
      </p:sp>
      <p:sp>
        <p:nvSpPr>
          <p:cNvPr id="271" name="Shape 3054"/>
          <p:cNvSpPr/>
          <p:nvPr/>
        </p:nvSpPr>
        <p:spPr>
          <a:xfrm>
            <a:off x="4980971" y="1174074"/>
            <a:ext cx="84959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sz="1467" dirty="0"/>
              <a:t>500 mg </a:t>
            </a:r>
            <a:r>
              <a:rPr lang="fr-CA" sz="1467" dirty="0"/>
              <a:t>OD</a:t>
            </a:r>
            <a:endParaRPr sz="1467" dirty="0"/>
          </a:p>
        </p:txBody>
      </p:sp>
      <p:sp>
        <p:nvSpPr>
          <p:cNvPr id="2" name="ZoneTexte 1"/>
          <p:cNvSpPr txBox="1"/>
          <p:nvPr/>
        </p:nvSpPr>
        <p:spPr>
          <a:xfrm>
            <a:off x="3449090" y="3244988"/>
            <a:ext cx="1323247" cy="321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609585"/>
            <a:r>
              <a:rPr lang="fr-FR" sz="1200" dirty="0">
                <a:latin typeface="Calibri"/>
                <a:ea typeface="Helvetica"/>
                <a:cs typeface="Calibri"/>
                <a:sym typeface="Helvetica"/>
              </a:rPr>
              <a:t>Limited </a:t>
            </a:r>
            <a:r>
              <a:rPr lang="fr-FR" sz="1200" dirty="0" err="1">
                <a:latin typeface="Calibri"/>
                <a:ea typeface="Helvetica"/>
                <a:cs typeface="Calibri"/>
                <a:sym typeface="Helvetica"/>
              </a:rPr>
              <a:t>experience</a:t>
            </a:r>
            <a:endParaRPr lang="fr-FR" sz="1200" dirty="0">
              <a:latin typeface="Calibri"/>
              <a:ea typeface="Helvetica"/>
              <a:cs typeface="Calibri"/>
              <a:sym typeface="Helvetica"/>
            </a:endParaRPr>
          </a:p>
        </p:txBody>
      </p:sp>
      <p:sp>
        <p:nvSpPr>
          <p:cNvPr id="3" name="ZoneTexte 2"/>
          <p:cNvSpPr txBox="1"/>
          <p:nvPr/>
        </p:nvSpPr>
        <p:spPr>
          <a:xfrm>
            <a:off x="5038321" y="3715312"/>
            <a:ext cx="619293" cy="3419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609585"/>
            <a:r>
              <a:rPr lang="fr-FR" sz="1333" dirty="0" err="1">
                <a:latin typeface="Helvetica"/>
                <a:ea typeface="Helvetica"/>
                <a:cs typeface="Helvetica"/>
                <a:sym typeface="Helvetica"/>
              </a:rPr>
              <a:t>Hypos</a:t>
            </a:r>
            <a:endParaRPr lang="fr-FR" sz="1333" dirty="0">
              <a:latin typeface="Helvetica"/>
              <a:ea typeface="Helvetica"/>
              <a:cs typeface="Helvetica"/>
              <a:sym typeface="Helvetica"/>
            </a:endParaRPr>
          </a:p>
        </p:txBody>
      </p:sp>
      <p:sp>
        <p:nvSpPr>
          <p:cNvPr id="262" name="Shape 2892">
            <a:extLst>
              <a:ext uri="{FF2B5EF4-FFF2-40B4-BE49-F238E27FC236}">
                <a16:creationId xmlns:a16="http://schemas.microsoft.com/office/drawing/2014/main" id="{BED0922F-D785-5A4A-82E1-EEB7A4B8F981}"/>
              </a:ext>
            </a:extLst>
          </p:cNvPr>
          <p:cNvSpPr/>
          <p:nvPr/>
        </p:nvSpPr>
        <p:spPr>
          <a:xfrm>
            <a:off x="5997527" y="5028791"/>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30</a:t>
            </a:r>
          </a:p>
        </p:txBody>
      </p:sp>
      <p:sp>
        <p:nvSpPr>
          <p:cNvPr id="263" name="Shape 2880">
            <a:extLst>
              <a:ext uri="{FF2B5EF4-FFF2-40B4-BE49-F238E27FC236}">
                <a16:creationId xmlns:a16="http://schemas.microsoft.com/office/drawing/2014/main" id="{24F50107-8D6E-FF4C-B296-4C55586551F3}"/>
              </a:ext>
            </a:extLst>
          </p:cNvPr>
          <p:cNvSpPr/>
          <p:nvPr/>
        </p:nvSpPr>
        <p:spPr>
          <a:xfrm flipV="1">
            <a:off x="3454635" y="4799464"/>
            <a:ext cx="1264579" cy="229357"/>
          </a:xfrm>
          <a:prstGeom prst="rect">
            <a:avLst/>
          </a:prstGeom>
          <a:solidFill>
            <a:srgbClr val="FF0000"/>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a:solidFill>
                <a:srgbClr val="FFFFFF"/>
              </a:solidFill>
              <a:latin typeface="Calibri"/>
              <a:ea typeface="Calibri"/>
              <a:cs typeface="Calibri"/>
            </a:endParaRPr>
          </a:p>
        </p:txBody>
      </p:sp>
      <p:sp>
        <p:nvSpPr>
          <p:cNvPr id="265" name="Shape 3075">
            <a:extLst>
              <a:ext uri="{FF2B5EF4-FFF2-40B4-BE49-F238E27FC236}">
                <a16:creationId xmlns:a16="http://schemas.microsoft.com/office/drawing/2014/main" id="{DCCC82DD-2211-BB47-9A07-3F50D1DD4036}"/>
              </a:ext>
            </a:extLst>
          </p:cNvPr>
          <p:cNvSpPr/>
          <p:nvPr/>
        </p:nvSpPr>
        <p:spPr>
          <a:xfrm>
            <a:off x="1190355" y="3511682"/>
            <a:ext cx="2144818" cy="225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lgn="r" defTabSz="408207">
              <a:defRPr sz="1100">
                <a:latin typeface="Calibri"/>
                <a:ea typeface="Calibri"/>
                <a:cs typeface="Calibri"/>
                <a:sym typeface="Calibri"/>
              </a:defRPr>
            </a:lvl1pPr>
          </a:lstStyle>
          <a:p>
            <a:pPr hangingPunct="0"/>
            <a:r>
              <a:rPr lang="fr-CA" sz="1467" dirty="0"/>
              <a:t>Oral Sem</a:t>
            </a:r>
            <a:r>
              <a:rPr sz="1467" dirty="0" err="1"/>
              <a:t>aglutide</a:t>
            </a:r>
            <a:r>
              <a:rPr sz="1467" dirty="0"/>
              <a:t> (</a:t>
            </a:r>
            <a:r>
              <a:rPr lang="fr-CA" sz="1467" dirty="0" err="1"/>
              <a:t>Rybelsus</a:t>
            </a:r>
            <a:r>
              <a:rPr sz="1467" dirty="0"/>
              <a:t>)</a:t>
            </a:r>
          </a:p>
        </p:txBody>
      </p:sp>
      <p:sp>
        <p:nvSpPr>
          <p:cNvPr id="273" name="Shape 3077">
            <a:extLst>
              <a:ext uri="{FF2B5EF4-FFF2-40B4-BE49-F238E27FC236}">
                <a16:creationId xmlns:a16="http://schemas.microsoft.com/office/drawing/2014/main" id="{21F5F151-F1FE-9849-B2DA-BAC4C20074B8}"/>
              </a:ext>
            </a:extLst>
          </p:cNvPr>
          <p:cNvSpPr/>
          <p:nvPr/>
        </p:nvSpPr>
        <p:spPr>
          <a:xfrm>
            <a:off x="4737097" y="3554967"/>
            <a:ext cx="3172655" cy="189264"/>
          </a:xfrm>
          <a:prstGeom prst="rect">
            <a:avLst/>
          </a:prstGeom>
          <a:blipFill rotWithShape="1">
            <a:blip r:embed="rId3"/>
            <a:srcRect/>
            <a:tile tx="0" ty="0" sx="100000" sy="100000" flip="none" algn="tl"/>
          </a:blip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a:solidFill>
                <a:srgbClr val="FFFFFF"/>
              </a:solidFill>
              <a:latin typeface="Calibri"/>
              <a:ea typeface="Calibri"/>
              <a:cs typeface="Calibri"/>
            </a:endParaRPr>
          </a:p>
        </p:txBody>
      </p:sp>
      <p:sp>
        <p:nvSpPr>
          <p:cNvPr id="274" name="Shape 3076">
            <a:extLst>
              <a:ext uri="{FF2B5EF4-FFF2-40B4-BE49-F238E27FC236}">
                <a16:creationId xmlns:a16="http://schemas.microsoft.com/office/drawing/2014/main" id="{67BCCA6A-D89F-E645-B813-E8CF6EAE820A}"/>
              </a:ext>
            </a:extLst>
          </p:cNvPr>
          <p:cNvSpPr/>
          <p:nvPr/>
        </p:nvSpPr>
        <p:spPr>
          <a:xfrm>
            <a:off x="7919506" y="3541447"/>
            <a:ext cx="4540255" cy="185743"/>
          </a:xfrm>
          <a:prstGeom prst="rect">
            <a:avLst/>
          </a:prstGeom>
          <a:solidFill>
            <a:srgbClr val="00E200"/>
          </a:solidFill>
          <a:ln w="12700" cap="flat">
            <a:noFill/>
            <a:miter lim="400000"/>
          </a:ln>
          <a:effectLst/>
        </p:spPr>
        <p:txBody>
          <a:bodyPr wrap="square" lIns="60959" tIns="60959" rIns="60959" bIns="60959" numCol="1" anchor="ctr">
            <a:noAutofit/>
          </a:bodyPr>
          <a:lstStyle/>
          <a:p>
            <a:pPr defTabSz="382513">
              <a:defRPr sz="1800" b="1">
                <a:solidFill>
                  <a:srgbClr val="FFFFFF"/>
                </a:solidFill>
                <a:latin typeface="Calibri"/>
                <a:ea typeface="Calibri"/>
                <a:cs typeface="Calibri"/>
                <a:sym typeface="Calibri"/>
              </a:defRPr>
            </a:pPr>
            <a:endParaRPr sz="2400" b="1" dirty="0">
              <a:solidFill>
                <a:srgbClr val="FFFFFF"/>
              </a:solidFill>
              <a:latin typeface="Calibri"/>
              <a:ea typeface="Calibri"/>
              <a:cs typeface="Calibri"/>
            </a:endParaRPr>
          </a:p>
        </p:txBody>
      </p:sp>
      <p:sp>
        <p:nvSpPr>
          <p:cNvPr id="275" name="Shape 3057">
            <a:extLst>
              <a:ext uri="{FF2B5EF4-FFF2-40B4-BE49-F238E27FC236}">
                <a16:creationId xmlns:a16="http://schemas.microsoft.com/office/drawing/2014/main" id="{24D803DB-AB83-D242-89CE-4C252FBF98CC}"/>
              </a:ext>
            </a:extLst>
          </p:cNvPr>
          <p:cNvSpPr/>
          <p:nvPr/>
        </p:nvSpPr>
        <p:spPr>
          <a:xfrm>
            <a:off x="10538784" y="3517125"/>
            <a:ext cx="1090042" cy="22576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408207">
              <a:defRPr sz="1100">
                <a:latin typeface="Calibri"/>
                <a:ea typeface="Calibri"/>
                <a:cs typeface="Calibri"/>
                <a:sym typeface="Calibri"/>
              </a:defRPr>
            </a:lvl1pPr>
          </a:lstStyle>
          <a:p>
            <a:pPr hangingPunct="0"/>
            <a:r>
              <a:rPr lang="fr-CA" sz="1467" dirty="0"/>
              <a:t>14</a:t>
            </a:r>
            <a:r>
              <a:rPr sz="1467" dirty="0"/>
              <a:t> mg </a:t>
            </a:r>
            <a:r>
              <a:rPr lang="fr-CA" sz="1467" dirty="0"/>
              <a:t>per </a:t>
            </a:r>
            <a:r>
              <a:rPr lang="fr-CA" sz="1467" dirty="0" err="1"/>
              <a:t>day</a:t>
            </a:r>
            <a:endParaRPr sz="1467" dirty="0"/>
          </a:p>
        </p:txBody>
      </p:sp>
      <p:sp>
        <p:nvSpPr>
          <p:cNvPr id="278" name="Shape 3078">
            <a:extLst>
              <a:ext uri="{FF2B5EF4-FFF2-40B4-BE49-F238E27FC236}">
                <a16:creationId xmlns:a16="http://schemas.microsoft.com/office/drawing/2014/main" id="{45CA33EC-BC4F-0646-B92B-6626CEE90B9E}"/>
              </a:ext>
            </a:extLst>
          </p:cNvPr>
          <p:cNvSpPr/>
          <p:nvPr/>
        </p:nvSpPr>
        <p:spPr>
          <a:xfrm>
            <a:off x="7773868" y="3483751"/>
            <a:ext cx="243656" cy="287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defTabSz="408207">
              <a:spcBef>
                <a:spcPts val="1700"/>
              </a:spcBef>
              <a:defRPr sz="1800" b="1">
                <a:latin typeface="Calibri"/>
                <a:ea typeface="Calibri"/>
                <a:cs typeface="Calibri"/>
                <a:sym typeface="Calibri"/>
              </a:defRPr>
            </a:lvl1pPr>
          </a:lstStyle>
          <a:p>
            <a:pPr hangingPunct="0"/>
            <a:r>
              <a:rPr sz="1867" dirty="0"/>
              <a:t>50</a:t>
            </a:r>
          </a:p>
        </p:txBody>
      </p:sp>
      <p:sp>
        <p:nvSpPr>
          <p:cNvPr id="279" name="Shape 2989">
            <a:extLst>
              <a:ext uri="{FF2B5EF4-FFF2-40B4-BE49-F238E27FC236}">
                <a16:creationId xmlns:a16="http://schemas.microsoft.com/office/drawing/2014/main" id="{33B9ED37-2F79-7A43-9128-731D906F8674}"/>
              </a:ext>
            </a:extLst>
          </p:cNvPr>
          <p:cNvSpPr/>
          <p:nvPr/>
        </p:nvSpPr>
        <p:spPr>
          <a:xfrm>
            <a:off x="3449437" y="3559087"/>
            <a:ext cx="1273513" cy="185908"/>
          </a:xfrm>
          <a:prstGeom prst="rect">
            <a:avLst/>
          </a:prstGeom>
          <a:solidFill>
            <a:srgbClr val="FDCDC4"/>
          </a:solidFill>
          <a:ln w="12700" cap="flat">
            <a:noFill/>
            <a:miter lim="400000"/>
          </a:ln>
          <a:effectLst/>
        </p:spPr>
        <p:txBody>
          <a:bodyPr wrap="square" lIns="60959" tIns="60959" rIns="60959" bIns="60959" numCol="1" anchor="ctr">
            <a:noAutofit/>
          </a:bodyPr>
          <a:lstStyle/>
          <a:p>
            <a:pPr defTabSz="382513">
              <a:defRPr sz="2400">
                <a:solidFill>
                  <a:srgbClr val="FFFFFF"/>
                </a:solidFill>
                <a:latin typeface="Calibri"/>
                <a:ea typeface="Calibri"/>
                <a:cs typeface="Calibri"/>
                <a:sym typeface="Calibri"/>
              </a:defRPr>
            </a:pPr>
            <a:endParaRPr sz="3200" dirty="0">
              <a:ea typeface="Calibri"/>
              <a:cs typeface="Calibri"/>
            </a:endParaRPr>
          </a:p>
        </p:txBody>
      </p:sp>
      <p:sp>
        <p:nvSpPr>
          <p:cNvPr id="268" name="ZoneTexte 267">
            <a:extLst>
              <a:ext uri="{FF2B5EF4-FFF2-40B4-BE49-F238E27FC236}">
                <a16:creationId xmlns:a16="http://schemas.microsoft.com/office/drawing/2014/main" id="{C1FF72DA-807E-4146-8222-54C3A8C98B83}"/>
              </a:ext>
            </a:extLst>
          </p:cNvPr>
          <p:cNvSpPr txBox="1"/>
          <p:nvPr/>
        </p:nvSpPr>
        <p:spPr>
          <a:xfrm>
            <a:off x="3449090" y="3504660"/>
            <a:ext cx="1323247" cy="321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609585"/>
            <a:r>
              <a:rPr lang="fr-FR" sz="1200" dirty="0">
                <a:latin typeface="Calibri"/>
                <a:ea typeface="Helvetica"/>
                <a:cs typeface="Calibri"/>
                <a:sym typeface="Helvetica"/>
              </a:rPr>
              <a:t>Limited </a:t>
            </a:r>
            <a:r>
              <a:rPr lang="fr-FR" sz="1200" dirty="0" err="1">
                <a:latin typeface="Calibri"/>
                <a:ea typeface="Helvetica"/>
                <a:cs typeface="Calibri"/>
                <a:sym typeface="Helvetica"/>
              </a:rPr>
              <a:t>experience</a:t>
            </a:r>
            <a:endParaRPr lang="fr-FR" sz="1200" dirty="0">
              <a:latin typeface="Calibri"/>
              <a:ea typeface="Helvetica"/>
              <a:cs typeface="Calibri"/>
              <a:sym typeface="Helvetica"/>
            </a:endParaRPr>
          </a:p>
        </p:txBody>
      </p:sp>
    </p:spTree>
    <p:extLst>
      <p:ext uri="{BB962C8B-B14F-4D97-AF65-F5344CB8AC3E}">
        <p14:creationId xmlns:p14="http://schemas.microsoft.com/office/powerpoint/2010/main" val="1632181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6FAC7-6DEC-4A17-87E4-1996397E2E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772" r="26086"/>
          <a:stretch/>
        </p:blipFill>
        <p:spPr>
          <a:xfrm>
            <a:off x="6096000" y="13"/>
            <a:ext cx="6096000" cy="6857987"/>
          </a:xfrm>
          <a:prstGeom prst="rect">
            <a:avLst/>
          </a:prstGeom>
          <a:noFill/>
          <a:ln>
            <a:noFill/>
          </a:ln>
          <a:effectLst/>
        </p:spPr>
      </p:pic>
      <p:sp>
        <p:nvSpPr>
          <p:cNvPr id="3" name="Title 2">
            <a:extLst>
              <a:ext uri="{FF2B5EF4-FFF2-40B4-BE49-F238E27FC236}">
                <a16:creationId xmlns:a16="http://schemas.microsoft.com/office/drawing/2014/main" id="{61BAC9EA-BAFA-4E13-A96C-DDFDBA8056DB}"/>
              </a:ext>
            </a:extLst>
          </p:cNvPr>
          <p:cNvSpPr>
            <a:spLocks noGrp="1"/>
          </p:cNvSpPr>
          <p:nvPr>
            <p:ph type="title"/>
          </p:nvPr>
        </p:nvSpPr>
        <p:spPr>
          <a:xfrm>
            <a:off x="670560" y="365760"/>
            <a:ext cx="5299456" cy="914400"/>
          </a:xfrm>
        </p:spPr>
        <p:txBody>
          <a:bodyPr anchor="t">
            <a:normAutofit/>
          </a:bodyPr>
          <a:lstStyle/>
          <a:p>
            <a:r>
              <a:rPr lang="en-CA" dirty="0"/>
              <a:t>Dr Kader’s perspective</a:t>
            </a:r>
          </a:p>
        </p:txBody>
      </p:sp>
      <p:sp>
        <p:nvSpPr>
          <p:cNvPr id="13" name="Content Placeholder 3">
            <a:extLst>
              <a:ext uri="{FF2B5EF4-FFF2-40B4-BE49-F238E27FC236}">
                <a16:creationId xmlns:a16="http://schemas.microsoft.com/office/drawing/2014/main" id="{921FC9DA-A229-401B-9995-77715B61D770}"/>
              </a:ext>
            </a:extLst>
          </p:cNvPr>
          <p:cNvSpPr>
            <a:spLocks noGrp="1"/>
          </p:cNvSpPr>
          <p:nvPr>
            <p:ph sz="half" idx="1"/>
          </p:nvPr>
        </p:nvSpPr>
        <p:spPr>
          <a:xfrm>
            <a:off x="670560" y="1463040"/>
            <a:ext cx="5303520" cy="4617720"/>
          </a:xfrm>
        </p:spPr>
        <p:txBody>
          <a:bodyPr/>
          <a:lstStyle/>
          <a:p>
            <a:pPr marL="380990" indent="-380990"/>
            <a:r>
              <a:rPr lang="en-US" dirty="0" err="1">
                <a:solidFill>
                  <a:schemeClr val="tx1">
                    <a:lumMod val="65000"/>
                    <a:lumOff val="35000"/>
                  </a:schemeClr>
                </a:solidFill>
                <a:latin typeface="+mn-lt"/>
              </a:rPr>
              <a:t>Mr</a:t>
            </a:r>
            <a:r>
              <a:rPr lang="en-US" dirty="0">
                <a:solidFill>
                  <a:schemeClr val="tx1">
                    <a:lumMod val="65000"/>
                    <a:lumOff val="35000"/>
                  </a:schemeClr>
                </a:solidFill>
                <a:latin typeface="+mn-lt"/>
              </a:rPr>
              <a:t> G</a:t>
            </a:r>
          </a:p>
          <a:p>
            <a:pPr marL="380990" indent="-380990"/>
            <a:r>
              <a:rPr lang="en-US" dirty="0">
                <a:solidFill>
                  <a:schemeClr val="tx1">
                    <a:lumMod val="65000"/>
                    <a:lumOff val="35000"/>
                  </a:schemeClr>
                </a:solidFill>
                <a:latin typeface="+mn-lt"/>
              </a:rPr>
              <a:t>Poor control for years</a:t>
            </a:r>
          </a:p>
          <a:p>
            <a:pPr marL="380990" indent="-380990"/>
            <a:r>
              <a:rPr lang="en-US" dirty="0">
                <a:solidFill>
                  <a:schemeClr val="tx1">
                    <a:lumMod val="65000"/>
                    <a:lumOff val="35000"/>
                  </a:schemeClr>
                </a:solidFill>
                <a:latin typeface="+mn-lt"/>
              </a:rPr>
              <a:t>On basal  TRESIBA and oral agents</a:t>
            </a:r>
          </a:p>
          <a:p>
            <a:pPr marL="380990" indent="-380990"/>
            <a:r>
              <a:rPr lang="en-US" dirty="0">
                <a:solidFill>
                  <a:schemeClr val="tx1">
                    <a:lumMod val="65000"/>
                    <a:lumOff val="35000"/>
                  </a:schemeClr>
                </a:solidFill>
              </a:rPr>
              <a:t>METFORMIN; DIAMICRON; JARDIANCE</a:t>
            </a:r>
            <a:endParaRPr lang="en-US" dirty="0">
              <a:solidFill>
                <a:schemeClr val="tx1">
                  <a:lumMod val="65000"/>
                  <a:lumOff val="35000"/>
                </a:schemeClr>
              </a:solidFill>
              <a:latin typeface="+mn-lt"/>
            </a:endParaRPr>
          </a:p>
          <a:p>
            <a:pPr marL="380990" indent="-380990"/>
            <a:r>
              <a:rPr lang="en-US" dirty="0">
                <a:solidFill>
                  <a:schemeClr val="tx1">
                    <a:lumMod val="65000"/>
                    <a:lumOff val="35000"/>
                  </a:schemeClr>
                </a:solidFill>
                <a:latin typeface="+mn-lt"/>
              </a:rPr>
              <a:t>Disinterested in diabetes</a:t>
            </a:r>
          </a:p>
          <a:p>
            <a:pPr marL="380990" indent="-380990"/>
            <a:r>
              <a:rPr lang="en-US" dirty="0">
                <a:solidFill>
                  <a:schemeClr val="tx1">
                    <a:lumMod val="65000"/>
                    <a:lumOff val="35000"/>
                  </a:schemeClr>
                </a:solidFill>
                <a:latin typeface="+mn-lt"/>
              </a:rPr>
              <a:t>A1c over 11 percent</a:t>
            </a:r>
          </a:p>
          <a:p>
            <a:endParaRPr lang="en-US" dirty="0">
              <a:latin typeface="+mn-lt"/>
            </a:endParaRPr>
          </a:p>
          <a:p>
            <a:endParaRPr lang="en-US" dirty="0">
              <a:latin typeface="+mn-lt"/>
            </a:endParaRPr>
          </a:p>
        </p:txBody>
      </p:sp>
      <p:sp>
        <p:nvSpPr>
          <p:cNvPr id="8" name="Rectangle 7">
            <a:extLst>
              <a:ext uri="{FF2B5EF4-FFF2-40B4-BE49-F238E27FC236}">
                <a16:creationId xmlns:a16="http://schemas.microsoft.com/office/drawing/2014/main" id="{25D1E73B-697B-4428-891F-0B4211B85ADD}"/>
              </a:ext>
            </a:extLst>
          </p:cNvPr>
          <p:cNvSpPr/>
          <p:nvPr/>
        </p:nvSpPr>
        <p:spPr>
          <a:xfrm>
            <a:off x="0" y="1"/>
            <a:ext cx="12192000" cy="8223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10" name="Title 2">
            <a:extLst>
              <a:ext uri="{FF2B5EF4-FFF2-40B4-BE49-F238E27FC236}">
                <a16:creationId xmlns:a16="http://schemas.microsoft.com/office/drawing/2014/main" id="{B5B2B3E3-1555-4C7D-AE94-74C6D505F98E}"/>
              </a:ext>
            </a:extLst>
          </p:cNvPr>
          <p:cNvSpPr txBox="1">
            <a:spLocks/>
          </p:cNvSpPr>
          <p:nvPr/>
        </p:nvSpPr>
        <p:spPr>
          <a:xfrm>
            <a:off x="580126" y="231516"/>
            <a:ext cx="10395005" cy="666344"/>
          </a:xfrm>
          <a:prstGeom prst="rect">
            <a:avLst/>
          </a:prstGeom>
        </p:spPr>
        <p:txBody>
          <a:bodyPr vert="horz" lIns="0" tIns="0" rIns="243840" bIns="60960" rtlCol="0" anchor="t" anchorCtr="0">
            <a:normAutofit/>
          </a:bodyPr>
          <a:lst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a:lstStyle>
          <a:p>
            <a:r>
              <a:rPr lang="en-CA" sz="3467" dirty="0">
                <a:solidFill>
                  <a:schemeClr val="bg1"/>
                </a:solidFill>
              </a:rPr>
              <a:t>Dr Kader’s perspective on improvement of HbA1c</a:t>
            </a:r>
          </a:p>
        </p:txBody>
      </p:sp>
      <p:sp>
        <p:nvSpPr>
          <p:cNvPr id="2" name="TextBox 1">
            <a:extLst>
              <a:ext uri="{FF2B5EF4-FFF2-40B4-BE49-F238E27FC236}">
                <a16:creationId xmlns:a16="http://schemas.microsoft.com/office/drawing/2014/main" id="{E7E1F4F5-10DE-4E6D-8211-B4DCD6613610}"/>
              </a:ext>
            </a:extLst>
          </p:cNvPr>
          <p:cNvSpPr txBox="1"/>
          <p:nvPr/>
        </p:nvSpPr>
        <p:spPr>
          <a:xfrm>
            <a:off x="576350" y="5648088"/>
            <a:ext cx="4943301" cy="584968"/>
          </a:xfrm>
          <a:prstGeom prst="rect">
            <a:avLst/>
          </a:prstGeom>
          <a:noFill/>
        </p:spPr>
        <p:txBody>
          <a:bodyPr wrap="square" rtlCol="0">
            <a:spAutoFit/>
          </a:bodyPr>
          <a:lstStyle/>
          <a:p>
            <a:r>
              <a:rPr lang="en-CA" sz="1067" dirty="0">
                <a:latin typeface="Georgia" panose="02040502050405020303" pitchFamily="18" charset="0"/>
              </a:rPr>
              <a:t>* The case study provided is not intended to be used for medical diagnosis or treatment or as a substitute for professional medical advice. Individual symptoms, situations and circumstances may vary.</a:t>
            </a:r>
          </a:p>
        </p:txBody>
      </p:sp>
    </p:spTree>
    <p:extLst>
      <p:ext uri="{BB962C8B-B14F-4D97-AF65-F5344CB8AC3E}">
        <p14:creationId xmlns:p14="http://schemas.microsoft.com/office/powerpoint/2010/main" val="41567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9F8C-4E6F-C140-9524-4137E7C062DB}"/>
              </a:ext>
            </a:extLst>
          </p:cNvPr>
          <p:cNvSpPr>
            <a:spLocks noGrp="1"/>
          </p:cNvSpPr>
          <p:nvPr>
            <p:ph type="title"/>
          </p:nvPr>
        </p:nvSpPr>
        <p:spPr/>
        <p:txBody>
          <a:bodyPr/>
          <a:lstStyle/>
          <a:p>
            <a:r>
              <a:rPr lang="en-US" dirty="0"/>
              <a:t>LABS</a:t>
            </a:r>
          </a:p>
        </p:txBody>
      </p:sp>
      <p:sp>
        <p:nvSpPr>
          <p:cNvPr id="3" name="Content Placeholder 2">
            <a:extLst>
              <a:ext uri="{FF2B5EF4-FFF2-40B4-BE49-F238E27FC236}">
                <a16:creationId xmlns:a16="http://schemas.microsoft.com/office/drawing/2014/main" id="{B97EC788-EE24-5247-8739-25F6A1D62E34}"/>
              </a:ext>
            </a:extLst>
          </p:cNvPr>
          <p:cNvSpPr>
            <a:spLocks noGrp="1"/>
          </p:cNvSpPr>
          <p:nvPr>
            <p:ph idx="1"/>
          </p:nvPr>
        </p:nvSpPr>
        <p:spPr/>
        <p:txBody>
          <a:bodyPr/>
          <a:lstStyle/>
          <a:p>
            <a:r>
              <a:rPr lang="en-US" dirty="0"/>
              <a:t>A1C 11 PERCENT</a:t>
            </a:r>
          </a:p>
          <a:p>
            <a:r>
              <a:rPr lang="en-US" dirty="0"/>
              <a:t>GFR 50</a:t>
            </a:r>
          </a:p>
          <a:p>
            <a:r>
              <a:rPr lang="en-US" dirty="0"/>
              <a:t>MICROALBUMIN /CREATININE 30 ( NORMAL 2)</a:t>
            </a:r>
          </a:p>
          <a:p>
            <a:r>
              <a:rPr lang="en-US" dirty="0"/>
              <a:t>LDL 1.8</a:t>
            </a:r>
          </a:p>
          <a:p>
            <a:r>
              <a:rPr lang="en-US" dirty="0"/>
              <a:t>ON ACE;STATIN; CALCIUM CHANNEL BLOCKER</a:t>
            </a:r>
          </a:p>
        </p:txBody>
      </p:sp>
    </p:spTree>
    <p:extLst>
      <p:ext uri="{BB962C8B-B14F-4D97-AF65-F5344CB8AC3E}">
        <p14:creationId xmlns:p14="http://schemas.microsoft.com/office/powerpoint/2010/main" val="435392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p:nvPr>
        </p:nvSpPr>
        <p:spPr>
          <a:xfrm>
            <a:off x="838200" y="365125"/>
            <a:ext cx="10515600" cy="1325563"/>
          </a:xfrm>
          <a:prstGeom prst="rect">
            <a:avLst/>
          </a:prstGeom>
        </p:spPr>
        <p:txBody>
          <a:bodyPr/>
          <a:lstStyle/>
          <a:p>
            <a:pPr defTabSz="859536">
              <a:defRPr sz="6674"/>
            </a:pPr>
            <a:r>
              <a:t>ABCDES</a:t>
            </a:r>
            <a:r>
              <a:rPr baseline="29872"/>
              <a:t>3</a:t>
            </a:r>
            <a:r>
              <a:t> of Diabetes Care</a:t>
            </a:r>
          </a:p>
        </p:txBody>
      </p:sp>
      <p:sp>
        <p:nvSpPr>
          <p:cNvPr id="144" name="Content Placeholder 2"/>
          <p:cNvSpPr txBox="1">
            <a:spLocks noGrp="1"/>
          </p:cNvSpPr>
          <p:nvPr>
            <p:ph type="body" idx="1"/>
          </p:nvPr>
        </p:nvSpPr>
        <p:spPr>
          <a:xfrm>
            <a:off x="838200" y="1470040"/>
            <a:ext cx="10515600" cy="4329113"/>
          </a:xfrm>
          <a:prstGeom prst="rect">
            <a:avLst/>
          </a:prstGeom>
        </p:spPr>
        <p:txBody>
          <a:bodyPr/>
          <a:lstStyle/>
          <a:p>
            <a:pPr marL="265436" indent="-265436" defTabSz="1065767">
              <a:lnSpc>
                <a:spcPct val="104000"/>
              </a:lnSpc>
              <a:spcBef>
                <a:spcPts val="0"/>
              </a:spcBef>
              <a:buClr>
                <a:srgbClr val="FF0000"/>
              </a:buClr>
              <a:buFont typeface="Helvetica"/>
              <a:buChar char="✓"/>
              <a:defRPr sz="2600"/>
            </a:pPr>
            <a:r>
              <a:t>A </a:t>
            </a:r>
            <a:r>
              <a:rPr sz="1100">
                <a:solidFill>
                  <a:srgbClr val="FF0000"/>
                </a:solidFill>
              </a:rPr>
              <a:t>•</a:t>
            </a:r>
            <a:r>
              <a:t> </a:t>
            </a:r>
            <a:r>
              <a:rPr sz="1500"/>
              <a:t>A1C – optimal glycemic control (usually ≤7%)</a:t>
            </a:r>
          </a:p>
          <a:p>
            <a:pPr marL="265436" indent="-265436" defTabSz="1065767">
              <a:lnSpc>
                <a:spcPct val="104000"/>
              </a:lnSpc>
              <a:spcBef>
                <a:spcPts val="0"/>
              </a:spcBef>
              <a:buClr>
                <a:srgbClr val="FF0000"/>
              </a:buClr>
              <a:buFont typeface="Helvetica"/>
              <a:buChar char="✓"/>
              <a:defRPr sz="2300"/>
            </a:pPr>
            <a:r>
              <a:t>B </a:t>
            </a:r>
            <a:r>
              <a:rPr sz="1000">
                <a:solidFill>
                  <a:srgbClr val="FF0000"/>
                </a:solidFill>
              </a:rPr>
              <a:t>•</a:t>
            </a:r>
            <a:r>
              <a:rPr>
                <a:solidFill>
                  <a:srgbClr val="FF0000"/>
                </a:solidFill>
              </a:rPr>
              <a:t> </a:t>
            </a:r>
            <a:r>
              <a:t>BP – optimal blood pressure control (&lt;130/80)</a:t>
            </a:r>
          </a:p>
          <a:p>
            <a:pPr marL="265436" indent="-265436" defTabSz="1065767">
              <a:lnSpc>
                <a:spcPct val="104000"/>
              </a:lnSpc>
              <a:spcBef>
                <a:spcPts val="0"/>
              </a:spcBef>
              <a:buClr>
                <a:srgbClr val="FF0000"/>
              </a:buClr>
              <a:buFont typeface="Helvetica"/>
              <a:buChar char="✓"/>
              <a:defRPr sz="2300"/>
            </a:pPr>
            <a:r>
              <a:t>C </a:t>
            </a:r>
            <a:r>
              <a:rPr sz="1000">
                <a:solidFill>
                  <a:srgbClr val="FF0000"/>
                </a:solidFill>
              </a:rPr>
              <a:t>•</a:t>
            </a:r>
            <a:r>
              <a:rPr>
                <a:solidFill>
                  <a:srgbClr val="FF0000"/>
                </a:solidFill>
              </a:rPr>
              <a:t> </a:t>
            </a:r>
            <a:r>
              <a:t>Cholesterol – LDL &lt;2.0 mmol/L or &gt;50% reduction </a:t>
            </a:r>
          </a:p>
          <a:p>
            <a:pPr marL="265436" indent="-265436" defTabSz="1065767">
              <a:lnSpc>
                <a:spcPct val="104000"/>
              </a:lnSpc>
              <a:spcBef>
                <a:spcPts val="0"/>
              </a:spcBef>
              <a:buClr>
                <a:srgbClr val="FF0000"/>
              </a:buClr>
              <a:buFont typeface="Helvetica"/>
              <a:buChar char="✓"/>
              <a:defRPr sz="2300"/>
            </a:pPr>
            <a:r>
              <a:t>D </a:t>
            </a:r>
            <a:r>
              <a:rPr sz="1000">
                <a:solidFill>
                  <a:srgbClr val="FF0000"/>
                </a:solidFill>
              </a:rPr>
              <a:t>•</a:t>
            </a:r>
            <a:r>
              <a:rPr>
                <a:solidFill>
                  <a:srgbClr val="FF0000"/>
                </a:solidFill>
              </a:rPr>
              <a:t> </a:t>
            </a:r>
            <a:r>
              <a:t>Drugs to protect the heart</a:t>
            </a:r>
          </a:p>
          <a:p>
            <a:pPr marL="0" lvl="2" indent="1085849" defTabSz="1065767">
              <a:lnSpc>
                <a:spcPct val="104000"/>
              </a:lnSpc>
              <a:spcBef>
                <a:spcPts val="0"/>
              </a:spcBef>
              <a:buSzTx/>
              <a:buNone/>
              <a:defRPr sz="1500"/>
            </a:pPr>
            <a:r>
              <a:t>A – ACEi or ARB </a:t>
            </a:r>
            <a:r>
              <a:rPr>
                <a:solidFill>
                  <a:srgbClr val="FF0000"/>
                </a:solidFill>
              </a:rPr>
              <a:t>│</a:t>
            </a:r>
            <a:r>
              <a:t> S – Statin </a:t>
            </a:r>
            <a:r>
              <a:rPr>
                <a:solidFill>
                  <a:srgbClr val="FF0000"/>
                </a:solidFill>
              </a:rPr>
              <a:t>│</a:t>
            </a:r>
            <a:r>
              <a:t> A – ASA if indicated </a:t>
            </a:r>
            <a:r>
              <a:rPr>
                <a:solidFill>
                  <a:srgbClr val="FF0000"/>
                </a:solidFill>
              </a:rPr>
              <a:t>│</a:t>
            </a:r>
            <a:r>
              <a:rPr>
                <a:solidFill>
                  <a:srgbClr val="203864"/>
                </a:solidFill>
              </a:rPr>
              <a:t>SGLT2i/GLP-1 RA with demonstrated CV benefit if type 2 DM with CVD and A1C not at target</a:t>
            </a:r>
            <a:endParaRPr sz="700">
              <a:latin typeface="Open Sans Light"/>
              <a:ea typeface="Open Sans Light"/>
              <a:cs typeface="Open Sans Light"/>
              <a:sym typeface="Open Sans Light"/>
            </a:endParaRPr>
          </a:p>
          <a:p>
            <a:pPr marL="265436" indent="-265436" defTabSz="1065767">
              <a:lnSpc>
                <a:spcPct val="104000"/>
              </a:lnSpc>
              <a:spcBef>
                <a:spcPts val="0"/>
              </a:spcBef>
              <a:buClr>
                <a:srgbClr val="FF0000"/>
              </a:buClr>
              <a:buFont typeface="Helvetica"/>
              <a:buChar char="✓"/>
              <a:defRPr sz="2600"/>
            </a:pPr>
            <a:r>
              <a:t>E </a:t>
            </a:r>
            <a:r>
              <a:rPr sz="1100">
                <a:solidFill>
                  <a:srgbClr val="FF0000"/>
                </a:solidFill>
              </a:rPr>
              <a:t>•</a:t>
            </a:r>
            <a:r>
              <a:t> </a:t>
            </a:r>
            <a:r>
              <a:rPr sz="1500"/>
              <a:t>Exercise / Healthy Eating  </a:t>
            </a:r>
          </a:p>
          <a:p>
            <a:pPr marL="265436" indent="-265436" defTabSz="1065767">
              <a:lnSpc>
                <a:spcPct val="104000"/>
              </a:lnSpc>
              <a:spcBef>
                <a:spcPts val="0"/>
              </a:spcBef>
              <a:buClr>
                <a:srgbClr val="FF0000"/>
              </a:buClr>
              <a:buFont typeface="Helvetica"/>
              <a:buChar char="✓"/>
              <a:defRPr sz="2300"/>
            </a:pPr>
            <a:r>
              <a:t>S </a:t>
            </a:r>
            <a:r>
              <a:rPr sz="1000">
                <a:solidFill>
                  <a:srgbClr val="FF0000"/>
                </a:solidFill>
              </a:rPr>
              <a:t>•</a:t>
            </a:r>
            <a:r>
              <a:rPr>
                <a:solidFill>
                  <a:srgbClr val="FF0000"/>
                </a:solidFill>
              </a:rPr>
              <a:t> </a:t>
            </a:r>
            <a:r>
              <a:t>Screening for complications</a:t>
            </a:r>
          </a:p>
          <a:p>
            <a:pPr marL="265436" indent="-265436" defTabSz="1065767">
              <a:lnSpc>
                <a:spcPct val="104000"/>
              </a:lnSpc>
              <a:spcBef>
                <a:spcPts val="0"/>
              </a:spcBef>
              <a:buClr>
                <a:srgbClr val="FF0000"/>
              </a:buClr>
              <a:buFont typeface="Helvetica"/>
              <a:buChar char="✓"/>
              <a:defRPr sz="2300"/>
            </a:pPr>
            <a:r>
              <a:t>S </a:t>
            </a:r>
            <a:r>
              <a:rPr sz="1100">
                <a:solidFill>
                  <a:srgbClr val="FF0000"/>
                </a:solidFill>
              </a:rPr>
              <a:t>•</a:t>
            </a:r>
            <a:r>
              <a:rPr>
                <a:solidFill>
                  <a:srgbClr val="FF0000"/>
                </a:solidFill>
              </a:rPr>
              <a:t> </a:t>
            </a:r>
            <a:r>
              <a:t>Smoking cessation</a:t>
            </a:r>
          </a:p>
          <a:p>
            <a:pPr marL="265436" indent="-265436" defTabSz="1065767">
              <a:lnSpc>
                <a:spcPct val="104000"/>
              </a:lnSpc>
              <a:spcBef>
                <a:spcPts val="0"/>
              </a:spcBef>
              <a:buClr>
                <a:srgbClr val="FF0000"/>
              </a:buClr>
              <a:buFont typeface="Helvetica"/>
              <a:buChar char="✓"/>
              <a:defRPr sz="2300"/>
            </a:pPr>
            <a:r>
              <a:t>S </a:t>
            </a:r>
            <a:r>
              <a:rPr sz="1000">
                <a:solidFill>
                  <a:srgbClr val="FF0000"/>
                </a:solidFill>
              </a:rPr>
              <a:t>•</a:t>
            </a:r>
            <a:r>
              <a:rPr>
                <a:solidFill>
                  <a:srgbClr val="FF0000"/>
                </a:solidFill>
              </a:rPr>
              <a:t> </a:t>
            </a:r>
            <a:r>
              <a:t>Self-management, stress and other barriers</a:t>
            </a:r>
          </a:p>
        </p:txBody>
      </p:sp>
      <p:sp>
        <p:nvSpPr>
          <p:cNvPr id="145" name="Text Box 5"/>
          <p:cNvSpPr txBox="1"/>
          <p:nvPr/>
        </p:nvSpPr>
        <p:spPr>
          <a:xfrm>
            <a:off x="0" y="60405"/>
            <a:ext cx="12192000" cy="401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6" tIns="60956" rIns="60956" bIns="60956">
            <a:spAutoFit/>
          </a:bodyPr>
          <a:lstStyle>
            <a:lvl1pPr defTabSz="1828710">
              <a:spcBef>
                <a:spcPts val="1600"/>
              </a:spcBef>
              <a:defRPr i="1">
                <a:latin typeface="Open Sans"/>
                <a:ea typeface="Open Sans"/>
                <a:cs typeface="Open Sans"/>
                <a:sym typeface="Open Sans"/>
              </a:defRPr>
            </a:lvl1pPr>
          </a:lstStyle>
          <a:p>
            <a:r>
              <a:t>2018 Diabetes Canada CPG – The Essentials</a:t>
            </a:r>
          </a:p>
        </p:txBody>
      </p:sp>
      <p:grpSp>
        <p:nvGrpSpPr>
          <p:cNvPr id="148" name="Wave 5"/>
          <p:cNvGrpSpPr/>
          <p:nvPr/>
        </p:nvGrpSpPr>
        <p:grpSpPr>
          <a:xfrm>
            <a:off x="11123492" y="205291"/>
            <a:ext cx="844281" cy="676216"/>
            <a:chOff x="0" y="8"/>
            <a:chExt cx="844280" cy="676214"/>
          </a:xfrm>
        </p:grpSpPr>
        <p:sp>
          <p:nvSpPr>
            <p:cNvPr id="146" name="Shape"/>
            <p:cNvSpPr/>
            <p:nvPr/>
          </p:nvSpPr>
          <p:spPr>
            <a:xfrm>
              <a:off x="-1" y="8"/>
              <a:ext cx="844282" cy="676216"/>
            </a:xfrm>
            <a:custGeom>
              <a:avLst/>
              <a:gdLst/>
              <a:ahLst/>
              <a:cxnLst>
                <a:cxn ang="0">
                  <a:pos x="wd2" y="hd2"/>
                </a:cxn>
                <a:cxn ang="5400000">
                  <a:pos x="wd2" y="hd2"/>
                </a:cxn>
                <a:cxn ang="10800000">
                  <a:pos x="wd2" y="hd2"/>
                </a:cxn>
                <a:cxn ang="16200000">
                  <a:pos x="wd2" y="hd2"/>
                </a:cxn>
              </a:cxnLst>
              <a:rect l="0" t="0" r="r" b="b"/>
              <a:pathLst>
                <a:path w="21600" h="13514" extrusionOk="0">
                  <a:moveTo>
                    <a:pt x="0" y="1641"/>
                  </a:moveTo>
                  <a:cubicBezTo>
                    <a:pt x="7200" y="-4043"/>
                    <a:pt x="14400" y="7325"/>
                    <a:pt x="21600" y="1641"/>
                  </a:cubicBezTo>
                  <a:lnTo>
                    <a:pt x="21600" y="11873"/>
                  </a:lnTo>
                  <a:cubicBezTo>
                    <a:pt x="14400" y="17557"/>
                    <a:pt x="7200" y="6189"/>
                    <a:pt x="0" y="11873"/>
                  </a:cubicBezTo>
                  <a:close/>
                </a:path>
              </a:pathLst>
            </a:custGeom>
            <a:solidFill>
              <a:srgbClr val="26396D"/>
            </a:solidFill>
            <a:ln w="12700" cap="flat">
              <a:noFill/>
              <a:miter lim="400000"/>
            </a:ln>
            <a:effectLst/>
          </p:spPr>
          <p:txBody>
            <a:bodyPr wrap="square" lIns="45719" tIns="45719" rIns="45719" bIns="45719" numCol="1" anchor="t">
              <a:noAutofit/>
            </a:bodyPr>
            <a:lstStyle/>
            <a:p>
              <a:pPr algn="ctr" defTabSz="1219200">
                <a:defRPr sz="1200"/>
              </a:pPr>
              <a:endParaRPr/>
            </a:p>
          </p:txBody>
        </p:sp>
        <p:sp>
          <p:nvSpPr>
            <p:cNvPr id="147" name="2018"/>
            <p:cNvSpPr txBox="1"/>
            <p:nvPr/>
          </p:nvSpPr>
          <p:spPr>
            <a:xfrm>
              <a:off x="133265" y="167434"/>
              <a:ext cx="577752" cy="3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defTabSz="1828710">
                <a:defRPr sz="2000" b="1">
                  <a:solidFill>
                    <a:srgbClr val="FFFFFF"/>
                  </a:solidFill>
                  <a:latin typeface="Open Sans"/>
                  <a:ea typeface="Open Sans"/>
                  <a:cs typeface="Open Sans"/>
                  <a:sym typeface="Open Sans"/>
                </a:defRPr>
              </a:lvl1pPr>
            </a:lstStyle>
            <a:p>
              <a:r>
                <a:t>2018</a:t>
              </a:r>
            </a:p>
          </p:txBody>
        </p:sp>
      </p:grpSp>
    </p:spTree>
    <p:extLst>
      <p:ext uri="{BB962C8B-B14F-4D97-AF65-F5344CB8AC3E}">
        <p14:creationId xmlns:p14="http://schemas.microsoft.com/office/powerpoint/2010/main" val="8121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3" descr="Picture 3"/>
          <p:cNvPicPr>
            <a:picLocks noChangeAspect="1"/>
          </p:cNvPicPr>
          <p:nvPr/>
        </p:nvPicPr>
        <p:blipFill>
          <a:blip r:embed="rId3"/>
          <a:srcRect l="2840" t="892" r="3465" b="1310"/>
          <a:stretch>
            <a:fillRect/>
          </a:stretch>
        </p:blipFill>
        <p:spPr>
          <a:xfrm>
            <a:off x="3303589" y="971549"/>
            <a:ext cx="2560638" cy="5081589"/>
          </a:xfrm>
          <a:prstGeom prst="rect">
            <a:avLst/>
          </a:prstGeom>
          <a:ln w="12700">
            <a:miter lim="400000"/>
          </a:ln>
        </p:spPr>
      </p:pic>
      <p:sp>
        <p:nvSpPr>
          <p:cNvPr id="205" name="Title 1"/>
          <p:cNvSpPr txBox="1">
            <a:spLocks noGrp="1"/>
          </p:cNvSpPr>
          <p:nvPr>
            <p:ph type="title"/>
          </p:nvPr>
        </p:nvSpPr>
        <p:spPr>
          <a:xfrm>
            <a:off x="1524000" y="-42863"/>
            <a:ext cx="9144000" cy="1325563"/>
          </a:xfrm>
          <a:prstGeom prst="rect">
            <a:avLst/>
          </a:prstGeom>
        </p:spPr>
        <p:txBody>
          <a:bodyPr/>
          <a:lstStyle>
            <a:lvl1pPr algn="ctr">
              <a:defRPr sz="3400">
                <a:latin typeface="Open Sans"/>
                <a:ea typeface="Open Sans"/>
                <a:cs typeface="Open Sans"/>
                <a:sym typeface="Open Sans"/>
              </a:defRPr>
            </a:lvl1pPr>
          </a:lstStyle>
          <a:p>
            <a:r>
              <a:t>Screening for complications</a:t>
            </a:r>
          </a:p>
        </p:txBody>
      </p:sp>
      <p:sp>
        <p:nvSpPr>
          <p:cNvPr id="206" name="TextBox 18"/>
          <p:cNvSpPr txBox="1"/>
          <p:nvPr/>
        </p:nvSpPr>
        <p:spPr>
          <a:xfrm>
            <a:off x="6640513" y="1190624"/>
            <a:ext cx="728663" cy="386716"/>
          </a:xfrm>
          <a:prstGeom prst="rect">
            <a:avLst/>
          </a:prstGeom>
          <a:ln w="28575">
            <a:solidFill>
              <a:srgbClr val="2F559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Eyes</a:t>
            </a:r>
          </a:p>
        </p:txBody>
      </p:sp>
      <p:sp>
        <p:nvSpPr>
          <p:cNvPr id="207" name="TextBox 19"/>
          <p:cNvSpPr txBox="1"/>
          <p:nvPr/>
        </p:nvSpPr>
        <p:spPr>
          <a:xfrm>
            <a:off x="6550025" y="2814639"/>
            <a:ext cx="896938" cy="386716"/>
          </a:xfrm>
          <a:prstGeom prst="rect">
            <a:avLst/>
          </a:prstGeom>
          <a:ln w="28575">
            <a:solidFill>
              <a:srgbClr val="2F559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Kidneys</a:t>
            </a:r>
          </a:p>
        </p:txBody>
      </p:sp>
      <p:sp>
        <p:nvSpPr>
          <p:cNvPr id="208" name="TextBox 20"/>
          <p:cNvSpPr txBox="1"/>
          <p:nvPr/>
        </p:nvSpPr>
        <p:spPr>
          <a:xfrm>
            <a:off x="6275387" y="5568951"/>
            <a:ext cx="1376363" cy="653416"/>
          </a:xfrm>
          <a:prstGeom prst="rect">
            <a:avLst/>
          </a:prstGeom>
          <a:ln w="28575">
            <a:solidFill>
              <a:srgbClr val="2F559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Nerves / Feet</a:t>
            </a:r>
          </a:p>
        </p:txBody>
      </p:sp>
      <p:sp>
        <p:nvSpPr>
          <p:cNvPr id="209" name="TextBox 21"/>
          <p:cNvSpPr txBox="1"/>
          <p:nvPr/>
        </p:nvSpPr>
        <p:spPr>
          <a:xfrm>
            <a:off x="6257925" y="1930399"/>
            <a:ext cx="1339850" cy="653416"/>
          </a:xfrm>
          <a:prstGeom prst="rect">
            <a:avLst/>
          </a:prstGeom>
          <a:ln w="28575">
            <a:solidFill>
              <a:srgbClr val="FC0107"/>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Brain/Heart</a:t>
            </a:r>
          </a:p>
        </p:txBody>
      </p:sp>
      <p:sp>
        <p:nvSpPr>
          <p:cNvPr id="210" name="TextBox 22"/>
          <p:cNvSpPr txBox="1"/>
          <p:nvPr/>
        </p:nvSpPr>
        <p:spPr>
          <a:xfrm>
            <a:off x="6426201" y="4060826"/>
            <a:ext cx="1128714" cy="653416"/>
          </a:xfrm>
          <a:prstGeom prst="rect">
            <a:avLst/>
          </a:prstGeom>
          <a:ln w="28575">
            <a:solidFill>
              <a:srgbClr val="FC0107"/>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Circulation</a:t>
            </a:r>
          </a:p>
        </p:txBody>
      </p:sp>
      <p:sp>
        <p:nvSpPr>
          <p:cNvPr id="211" name="Straight Arrow Connector 7"/>
          <p:cNvSpPr/>
          <p:nvPr/>
        </p:nvSpPr>
        <p:spPr>
          <a:xfrm flipH="1" flipV="1">
            <a:off x="4862512" y="1366838"/>
            <a:ext cx="1778001" cy="8454"/>
          </a:xfrm>
          <a:prstGeom prst="line">
            <a:avLst/>
          </a:prstGeom>
          <a:ln w="12700">
            <a:solidFill>
              <a:schemeClr val="accent1"/>
            </a:solidFill>
            <a:miter/>
            <a:tailEnd type="triangle"/>
          </a:ln>
        </p:spPr>
        <p:txBody>
          <a:bodyPr lIns="45719" rIns="45719"/>
          <a:lstStyle/>
          <a:p>
            <a:endParaRPr/>
          </a:p>
        </p:txBody>
      </p:sp>
      <p:sp>
        <p:nvSpPr>
          <p:cNvPr id="212" name="Straight Arrow Connector 27"/>
          <p:cNvSpPr/>
          <p:nvPr/>
        </p:nvSpPr>
        <p:spPr>
          <a:xfrm flipH="1" flipV="1">
            <a:off x="4800601" y="1544640"/>
            <a:ext cx="1457325" cy="570428"/>
          </a:xfrm>
          <a:prstGeom prst="line">
            <a:avLst/>
          </a:prstGeom>
          <a:ln w="12700">
            <a:solidFill>
              <a:srgbClr val="FC0107"/>
            </a:solidFill>
            <a:miter/>
            <a:tailEnd type="triangle"/>
          </a:ln>
        </p:spPr>
        <p:txBody>
          <a:bodyPr lIns="45719" rIns="45719"/>
          <a:lstStyle/>
          <a:p>
            <a:endParaRPr/>
          </a:p>
        </p:txBody>
      </p:sp>
      <p:sp>
        <p:nvSpPr>
          <p:cNvPr id="213" name="Straight Arrow Connector 31"/>
          <p:cNvSpPr/>
          <p:nvPr/>
        </p:nvSpPr>
        <p:spPr>
          <a:xfrm flipH="1" flipV="1">
            <a:off x="4738689" y="2986088"/>
            <a:ext cx="1811337" cy="1"/>
          </a:xfrm>
          <a:prstGeom prst="line">
            <a:avLst/>
          </a:prstGeom>
          <a:ln w="12700">
            <a:solidFill>
              <a:schemeClr val="accent1"/>
            </a:solidFill>
            <a:miter/>
            <a:tailEnd type="triangle"/>
          </a:ln>
        </p:spPr>
        <p:txBody>
          <a:bodyPr lIns="45719" rIns="45719"/>
          <a:lstStyle/>
          <a:p>
            <a:endParaRPr/>
          </a:p>
        </p:txBody>
      </p:sp>
      <p:sp>
        <p:nvSpPr>
          <p:cNvPr id="214" name="Straight Arrow Connector 33"/>
          <p:cNvSpPr/>
          <p:nvPr/>
        </p:nvSpPr>
        <p:spPr>
          <a:xfrm flipH="1">
            <a:off x="4800599" y="4230687"/>
            <a:ext cx="1625601" cy="1"/>
          </a:xfrm>
          <a:prstGeom prst="line">
            <a:avLst/>
          </a:prstGeom>
          <a:ln w="12700">
            <a:solidFill>
              <a:srgbClr val="FC0107"/>
            </a:solidFill>
            <a:miter/>
            <a:tailEnd type="triangle"/>
          </a:ln>
        </p:spPr>
        <p:txBody>
          <a:bodyPr lIns="45719" rIns="45719"/>
          <a:lstStyle/>
          <a:p>
            <a:endParaRPr/>
          </a:p>
        </p:txBody>
      </p:sp>
      <p:sp>
        <p:nvSpPr>
          <p:cNvPr id="215" name="Straight Arrow Connector 34"/>
          <p:cNvSpPr/>
          <p:nvPr/>
        </p:nvSpPr>
        <p:spPr>
          <a:xfrm flipH="1" flipV="1">
            <a:off x="5094287" y="5781676"/>
            <a:ext cx="1181101" cy="110442"/>
          </a:xfrm>
          <a:prstGeom prst="line">
            <a:avLst/>
          </a:prstGeom>
          <a:ln w="12700">
            <a:solidFill>
              <a:schemeClr val="accent1"/>
            </a:solidFill>
            <a:miter/>
            <a:tailEnd type="triangle"/>
          </a:ln>
        </p:spPr>
        <p:txBody>
          <a:bodyPr lIns="45719" rIns="45719"/>
          <a:lstStyle/>
          <a:p>
            <a:endParaRPr/>
          </a:p>
        </p:txBody>
      </p:sp>
      <p:sp>
        <p:nvSpPr>
          <p:cNvPr id="216" name="Straight Arrow Connector 39"/>
          <p:cNvSpPr/>
          <p:nvPr/>
        </p:nvSpPr>
        <p:spPr>
          <a:xfrm flipH="1">
            <a:off x="4738689" y="2115067"/>
            <a:ext cx="1519237" cy="169348"/>
          </a:xfrm>
          <a:prstGeom prst="line">
            <a:avLst/>
          </a:prstGeom>
          <a:ln w="12700">
            <a:solidFill>
              <a:srgbClr val="FC0107"/>
            </a:solidFill>
            <a:miter/>
            <a:tailEnd type="triangle"/>
          </a:ln>
        </p:spPr>
        <p:txBody>
          <a:bodyPr lIns="45719" rIns="45719"/>
          <a:lstStyle/>
          <a:p>
            <a:endParaRPr/>
          </a:p>
        </p:txBody>
      </p:sp>
    </p:spTree>
    <p:extLst>
      <p:ext uri="{BB962C8B-B14F-4D97-AF65-F5344CB8AC3E}">
        <p14:creationId xmlns:p14="http://schemas.microsoft.com/office/powerpoint/2010/main" val="342580260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0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2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20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2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2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210"/>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advAuto="0"/>
      <p:bldP spid="207" grpId="0" animBg="1" advAuto="0"/>
      <p:bldP spid="208" grpId="0" animBg="1" advAuto="0"/>
      <p:bldP spid="209" grpId="0" animBg="1" advAuto="0"/>
      <p:bldP spid="210" grpId="0" animBg="1" advAuto="0"/>
      <p:bldP spid="211" grpId="0" animBg="1" advAuto="0"/>
      <p:bldP spid="212" grpId="0" animBg="1" advAuto="0"/>
      <p:bldP spid="213" grpId="0" animBg="1" advAuto="0"/>
      <p:bldP spid="214" grpId="0" animBg="1" advAuto="0"/>
      <p:bldP spid="215" grpId="0" animBg="1" advAuto="0"/>
      <p:bldP spid="21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onnecteur droit avec flèche 20"/>
          <p:cNvSpPr/>
          <p:nvPr/>
        </p:nvSpPr>
        <p:spPr>
          <a:xfrm>
            <a:off x="7870449" y="2457059"/>
            <a:ext cx="2" cy="2078731"/>
          </a:xfrm>
          <a:prstGeom prst="line">
            <a:avLst/>
          </a:prstGeom>
          <a:ln w="57150">
            <a:solidFill>
              <a:srgbClr val="6F6F6F"/>
            </a:solidFill>
            <a:miter/>
            <a:tailEnd type="triangle"/>
          </a:ln>
        </p:spPr>
        <p:txBody>
          <a:bodyPr lIns="45719" rIns="45719"/>
          <a:lstStyle/>
          <a:p>
            <a:endParaRPr/>
          </a:p>
        </p:txBody>
      </p:sp>
      <p:sp>
        <p:nvSpPr>
          <p:cNvPr id="235" name="Connecteur droit avec flèche 19"/>
          <p:cNvSpPr/>
          <p:nvPr/>
        </p:nvSpPr>
        <p:spPr>
          <a:xfrm>
            <a:off x="6591302" y="2457059"/>
            <a:ext cx="2" cy="2078731"/>
          </a:xfrm>
          <a:prstGeom prst="line">
            <a:avLst/>
          </a:prstGeom>
          <a:ln w="57150">
            <a:solidFill>
              <a:srgbClr val="6F6F6F"/>
            </a:solidFill>
            <a:miter/>
            <a:tailEnd type="triangle"/>
          </a:ln>
        </p:spPr>
        <p:txBody>
          <a:bodyPr lIns="45719" rIns="45719"/>
          <a:lstStyle/>
          <a:p>
            <a:endParaRPr/>
          </a:p>
        </p:txBody>
      </p:sp>
      <p:sp>
        <p:nvSpPr>
          <p:cNvPr id="236" name="Connecteur droit avec flèche 21"/>
          <p:cNvSpPr/>
          <p:nvPr/>
        </p:nvSpPr>
        <p:spPr>
          <a:xfrm>
            <a:off x="9971962" y="2457059"/>
            <a:ext cx="2" cy="2078731"/>
          </a:xfrm>
          <a:prstGeom prst="line">
            <a:avLst/>
          </a:prstGeom>
          <a:ln w="57150">
            <a:solidFill>
              <a:srgbClr val="6F6F6F"/>
            </a:solidFill>
            <a:miter/>
            <a:tailEnd type="triangle"/>
          </a:ln>
        </p:spPr>
        <p:txBody>
          <a:bodyPr lIns="45719" rIns="45719"/>
          <a:lstStyle/>
          <a:p>
            <a:endParaRPr/>
          </a:p>
        </p:txBody>
      </p:sp>
      <p:sp>
        <p:nvSpPr>
          <p:cNvPr id="237" name="Title 3"/>
          <p:cNvSpPr txBox="1">
            <a:spLocks noGrp="1"/>
          </p:cNvSpPr>
          <p:nvPr>
            <p:ph type="title"/>
          </p:nvPr>
        </p:nvSpPr>
        <p:spPr>
          <a:xfrm>
            <a:off x="1790699" y="219986"/>
            <a:ext cx="9563105" cy="1253215"/>
          </a:xfrm>
          <a:prstGeom prst="rect">
            <a:avLst/>
          </a:prstGeom>
        </p:spPr>
        <p:txBody>
          <a:bodyPr/>
          <a:lstStyle/>
          <a:p>
            <a:pPr defTabSz="896111">
              <a:defRPr sz="3822"/>
            </a:pPr>
            <a:r>
              <a:t>Chronic Kidney Disease (CKD) in Diabetes:</a:t>
            </a:r>
            <a:br/>
            <a:r>
              <a:t>Thresholds and Classifications</a:t>
            </a:r>
          </a:p>
        </p:txBody>
      </p:sp>
      <p:sp>
        <p:nvSpPr>
          <p:cNvPr id="238" name="Slide Number Placeholder 9"/>
          <p:cNvSpPr txBox="1">
            <a:spLocks noGrp="1"/>
          </p:cNvSpPr>
          <p:nvPr>
            <p:ph type="sldNum" sz="quarter" idx="4294967295"/>
          </p:nvPr>
        </p:nvSpPr>
        <p:spPr>
          <a:xfrm>
            <a:off x="11855541" y="6512872"/>
            <a:ext cx="184062"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239" name="Text Placeholder 2"/>
          <p:cNvSpPr txBox="1">
            <a:spLocks noGrp="1"/>
          </p:cNvSpPr>
          <p:nvPr>
            <p:ph type="body" sz="quarter" idx="1"/>
          </p:nvPr>
        </p:nvSpPr>
        <p:spPr>
          <a:xfrm>
            <a:off x="778933" y="6356350"/>
            <a:ext cx="10574867" cy="365125"/>
          </a:xfrm>
          <a:prstGeom prst="rect">
            <a:avLst/>
          </a:prstGeom>
        </p:spPr>
        <p:txBody>
          <a:bodyPr/>
          <a:lstStyle/>
          <a:p>
            <a:pPr>
              <a:lnSpc>
                <a:spcPct val="81000"/>
              </a:lnSpc>
              <a:defRPr sz="1800"/>
            </a:pPr>
            <a:r>
              <a:t>ACR: albumin creatinine ratio</a:t>
            </a:r>
          </a:p>
          <a:p>
            <a:pPr>
              <a:lnSpc>
                <a:spcPct val="81000"/>
              </a:lnSpc>
              <a:defRPr sz="900"/>
            </a:pPr>
            <a:r>
              <a:t>Adapted from Diabetes Canada Clinical Practice Guidelines Expert Committee. </a:t>
            </a:r>
            <a:r>
              <a:rPr i="1"/>
              <a:t>Can J Diabetes </a:t>
            </a:r>
            <a:r>
              <a:t>2018; 42(Suppl1):S1-S325.</a:t>
            </a:r>
          </a:p>
        </p:txBody>
      </p:sp>
      <p:sp>
        <p:nvSpPr>
          <p:cNvPr id="240" name="Title 1"/>
          <p:cNvSpPr txBox="1"/>
          <p:nvPr/>
        </p:nvSpPr>
        <p:spPr>
          <a:xfrm>
            <a:off x="706453" y="1933962"/>
            <a:ext cx="2893329" cy="772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7" tIns="45717" rIns="45717" bIns="45717" anchor="ctr">
            <a:normAutofit/>
          </a:bodyPr>
          <a:lstStyle/>
          <a:p>
            <a:pPr algn="ctr" defTabSz="609598">
              <a:defRPr sz="2000" b="1"/>
            </a:pPr>
            <a:r>
              <a:t>Thresholds for</a:t>
            </a:r>
            <a:br/>
            <a:r>
              <a:t>CKD in Diabetes</a:t>
            </a:r>
          </a:p>
        </p:txBody>
      </p:sp>
      <p:sp>
        <p:nvSpPr>
          <p:cNvPr id="241" name="Rectangle 5"/>
          <p:cNvSpPr txBox="1"/>
          <p:nvPr/>
        </p:nvSpPr>
        <p:spPr>
          <a:xfrm>
            <a:off x="598187" y="3527394"/>
            <a:ext cx="3109859" cy="32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nchor="ctr">
            <a:spAutoFit/>
          </a:bodyPr>
          <a:lstStyle>
            <a:lvl1pPr algn="ctr">
              <a:defRPr b="1"/>
            </a:lvl1pPr>
          </a:lstStyle>
          <a:p>
            <a:r>
              <a:t>and/or</a:t>
            </a:r>
          </a:p>
        </p:txBody>
      </p:sp>
      <p:sp>
        <p:nvSpPr>
          <p:cNvPr id="242" name="Title 3"/>
          <p:cNvSpPr txBox="1"/>
          <p:nvPr/>
        </p:nvSpPr>
        <p:spPr>
          <a:xfrm>
            <a:off x="4416952" y="5381503"/>
            <a:ext cx="7155582" cy="820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4428" tIns="54428" rIns="54428" bIns="54428" anchor="ctr">
            <a:spAutoFit/>
          </a:bodyPr>
          <a:lstStyle/>
          <a:p>
            <a:pPr algn="ctr">
              <a:defRPr sz="2400" b="1">
                <a:solidFill>
                  <a:schemeClr val="accent1"/>
                </a:solidFill>
              </a:defRPr>
            </a:pPr>
            <a:r>
              <a:t>Note: change in definition of microalbuminuria </a:t>
            </a:r>
            <a:endParaRPr>
              <a:solidFill>
                <a:srgbClr val="FF0000"/>
              </a:solidFill>
            </a:endParaRPr>
          </a:p>
          <a:p>
            <a:pPr algn="ctr">
              <a:defRPr sz="2400" b="1">
                <a:solidFill>
                  <a:schemeClr val="accent1"/>
                </a:solidFill>
              </a:defRPr>
            </a:pPr>
            <a:r>
              <a:t>ACR ≥2.0 mg/mmol</a:t>
            </a:r>
          </a:p>
        </p:txBody>
      </p:sp>
      <p:sp>
        <p:nvSpPr>
          <p:cNvPr id="243" name="TextBox 1"/>
          <p:cNvSpPr txBox="1"/>
          <p:nvPr/>
        </p:nvSpPr>
        <p:spPr>
          <a:xfrm>
            <a:off x="6164431" y="1632852"/>
            <a:ext cx="3459127" cy="32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0478" tIns="30478" rIns="30478" bIns="30478">
            <a:spAutoFit/>
          </a:bodyPr>
          <a:lstStyle>
            <a:lvl1pPr>
              <a:defRPr b="1">
                <a:solidFill>
                  <a:schemeClr val="accent1"/>
                </a:solidFill>
              </a:defRPr>
            </a:lvl1pPr>
          </a:lstStyle>
          <a:p>
            <a:r>
              <a:t>Stages Of Diabetic Nephropathy</a:t>
            </a:r>
          </a:p>
        </p:txBody>
      </p:sp>
      <p:sp>
        <p:nvSpPr>
          <p:cNvPr id="244" name="Straight Connector 7"/>
          <p:cNvSpPr/>
          <p:nvPr/>
        </p:nvSpPr>
        <p:spPr>
          <a:xfrm flipH="1">
            <a:off x="3898708" y="1600431"/>
            <a:ext cx="2" cy="4597171"/>
          </a:xfrm>
          <a:prstGeom prst="line">
            <a:avLst/>
          </a:prstGeom>
          <a:ln w="41275" cap="rnd">
            <a:solidFill>
              <a:srgbClr val="BFBFBF"/>
            </a:solidFill>
            <a:miter/>
          </a:ln>
        </p:spPr>
        <p:txBody>
          <a:bodyPr lIns="45719" rIns="45719"/>
          <a:lstStyle/>
          <a:p>
            <a:endParaRPr/>
          </a:p>
        </p:txBody>
      </p:sp>
      <p:grpSp>
        <p:nvGrpSpPr>
          <p:cNvPr id="247" name="Rectangle: Rounded Corners 8"/>
          <p:cNvGrpSpPr/>
          <p:nvPr/>
        </p:nvGrpSpPr>
        <p:grpSpPr>
          <a:xfrm>
            <a:off x="783571" y="2856412"/>
            <a:ext cx="2739092" cy="437294"/>
            <a:chOff x="0" y="0"/>
            <a:chExt cx="2739090" cy="437292"/>
          </a:xfrm>
        </p:grpSpPr>
        <p:sp>
          <p:nvSpPr>
            <p:cNvPr id="245" name="Rectangle"/>
            <p:cNvSpPr/>
            <p:nvPr/>
          </p:nvSpPr>
          <p:spPr>
            <a:xfrm>
              <a:off x="0" y="0"/>
              <a:ext cx="2739091" cy="437293"/>
            </a:xfrm>
            <a:prstGeom prst="roundRect">
              <a:avLst>
                <a:gd name="adj" fmla="val 0"/>
              </a:avLst>
            </a:prstGeom>
            <a:solidFill>
              <a:schemeClr val="accent1"/>
            </a:solidFill>
            <a:ln w="12700" cap="flat">
              <a:solidFill>
                <a:srgbClr val="3A1F5A"/>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46" name="ACR ≥2.0 mg/mmol"/>
            <p:cNvSpPr txBox="1"/>
            <p:nvPr/>
          </p:nvSpPr>
          <p:spPr>
            <a:xfrm>
              <a:off x="0" y="54817"/>
              <a:ext cx="2739091" cy="3276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8" tIns="30478" rIns="30478" bIns="30478" numCol="1" anchor="ctr">
              <a:spAutoFit/>
            </a:bodyPr>
            <a:lstStyle>
              <a:lvl1pPr algn="ctr">
                <a:defRPr b="1">
                  <a:solidFill>
                    <a:srgbClr val="FFFFFF"/>
                  </a:solidFill>
                </a:defRPr>
              </a:lvl1pPr>
            </a:lstStyle>
            <a:p>
              <a:r>
                <a:t>ACR ≥2.0 mg/mmol </a:t>
              </a:r>
            </a:p>
          </p:txBody>
        </p:sp>
      </p:grpSp>
      <p:grpSp>
        <p:nvGrpSpPr>
          <p:cNvPr id="250" name="Rectangle: Rounded Corners 13"/>
          <p:cNvGrpSpPr/>
          <p:nvPr/>
        </p:nvGrpSpPr>
        <p:grpSpPr>
          <a:xfrm>
            <a:off x="783571" y="4064798"/>
            <a:ext cx="2739092" cy="437293"/>
            <a:chOff x="0" y="0"/>
            <a:chExt cx="2739090" cy="437292"/>
          </a:xfrm>
        </p:grpSpPr>
        <p:sp>
          <p:nvSpPr>
            <p:cNvPr id="248" name="Rectangle"/>
            <p:cNvSpPr/>
            <p:nvPr/>
          </p:nvSpPr>
          <p:spPr>
            <a:xfrm>
              <a:off x="0" y="0"/>
              <a:ext cx="2739091" cy="437293"/>
            </a:xfrm>
            <a:prstGeom prst="roundRect">
              <a:avLst>
                <a:gd name="adj" fmla="val 0"/>
              </a:avLst>
            </a:prstGeom>
            <a:solidFill>
              <a:schemeClr val="accent1"/>
            </a:solidFill>
            <a:ln w="12700" cap="flat">
              <a:solidFill>
                <a:srgbClr val="3A1F5A"/>
              </a:solidFill>
              <a:prstDash val="solid"/>
              <a:miter lim="800000"/>
            </a:ln>
            <a:effectLst/>
          </p:spPr>
          <p:txBody>
            <a:bodyPr wrap="square" lIns="45719" tIns="45719" rIns="45719" bIns="45719" numCol="1" anchor="ctr">
              <a:noAutofit/>
            </a:bodyPr>
            <a:lstStyle/>
            <a:p>
              <a:pPr algn="ctr">
                <a:defRPr sz="1200">
                  <a:solidFill>
                    <a:srgbClr val="FFFFFF"/>
                  </a:solidFill>
                </a:defRPr>
              </a:pPr>
              <a:endParaRPr/>
            </a:p>
          </p:txBody>
        </p:sp>
        <p:sp>
          <p:nvSpPr>
            <p:cNvPr id="249" name="eGFR &lt;60 mL/min"/>
            <p:cNvSpPr txBox="1"/>
            <p:nvPr/>
          </p:nvSpPr>
          <p:spPr>
            <a:xfrm>
              <a:off x="0" y="54817"/>
              <a:ext cx="2739091" cy="3276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8" tIns="30478" rIns="30478" bIns="30478" numCol="1" anchor="ctr">
              <a:spAutoFit/>
            </a:bodyPr>
            <a:lstStyle>
              <a:lvl1pPr algn="ctr">
                <a:defRPr b="1">
                  <a:solidFill>
                    <a:srgbClr val="FFFFFF"/>
                  </a:solidFill>
                </a:defRPr>
              </a:lvl1pPr>
            </a:lstStyle>
            <a:p>
              <a:r>
                <a:t>eGFR &lt;60 mL/min</a:t>
              </a:r>
            </a:p>
          </p:txBody>
        </p:sp>
      </p:grpSp>
      <p:sp>
        <p:nvSpPr>
          <p:cNvPr id="251" name="Flèche : bas 6"/>
          <p:cNvSpPr/>
          <p:nvPr/>
        </p:nvSpPr>
        <p:spPr>
          <a:xfrm rot="16200000">
            <a:off x="7598137" y="741489"/>
            <a:ext cx="1197808" cy="5375025"/>
          </a:xfrm>
          <a:custGeom>
            <a:avLst/>
            <a:gdLst/>
            <a:ahLst/>
            <a:cxnLst>
              <a:cxn ang="0">
                <a:pos x="wd2" y="hd2"/>
              </a:cxn>
              <a:cxn ang="5400000">
                <a:pos x="wd2" y="hd2"/>
              </a:cxn>
              <a:cxn ang="10800000">
                <a:pos x="wd2" y="hd2"/>
              </a:cxn>
              <a:cxn ang="16200000">
                <a:pos x="wd2" y="hd2"/>
              </a:cxn>
            </a:cxnLst>
            <a:rect l="0" t="0" r="r" b="b"/>
            <a:pathLst>
              <a:path w="21600" h="21600" extrusionOk="0">
                <a:moveTo>
                  <a:pt x="0" y="19193"/>
                </a:moveTo>
                <a:lnTo>
                  <a:pt x="5400" y="19193"/>
                </a:lnTo>
                <a:lnTo>
                  <a:pt x="5400" y="0"/>
                </a:lnTo>
                <a:lnTo>
                  <a:pt x="16200" y="0"/>
                </a:lnTo>
                <a:lnTo>
                  <a:pt x="16200" y="19193"/>
                </a:lnTo>
                <a:lnTo>
                  <a:pt x="21600" y="19193"/>
                </a:lnTo>
                <a:lnTo>
                  <a:pt x="10800" y="21600"/>
                </a:lnTo>
                <a:close/>
              </a:path>
            </a:pathLst>
          </a:custGeom>
          <a:solidFill>
            <a:schemeClr val="accent2"/>
          </a:solidFill>
          <a:ln w="12700">
            <a:miter lim="400000"/>
          </a:ln>
        </p:spPr>
        <p:txBody>
          <a:bodyPr lIns="45719" rIns="45719" anchor="ctr"/>
          <a:lstStyle/>
          <a:p>
            <a:pPr algn="ctr">
              <a:defRPr sz="2100"/>
            </a:pPr>
            <a:endParaRPr/>
          </a:p>
        </p:txBody>
      </p:sp>
      <p:sp>
        <p:nvSpPr>
          <p:cNvPr id="252" name="ZoneTexte 14"/>
          <p:cNvSpPr txBox="1"/>
          <p:nvPr/>
        </p:nvSpPr>
        <p:spPr>
          <a:xfrm>
            <a:off x="5955748" y="3212451"/>
            <a:ext cx="4301037" cy="378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lvl1pPr algn="ctr">
              <a:defRPr sz="2100" b="1"/>
            </a:lvl1pPr>
          </a:lstStyle>
          <a:p>
            <a:r>
              <a:t>Urinary Albumin Level</a:t>
            </a:r>
          </a:p>
        </p:txBody>
      </p:sp>
      <p:sp>
        <p:nvSpPr>
          <p:cNvPr id="253" name="ZoneTexte 15"/>
          <p:cNvSpPr txBox="1"/>
          <p:nvPr/>
        </p:nvSpPr>
        <p:spPr>
          <a:xfrm>
            <a:off x="5023684" y="3263636"/>
            <a:ext cx="430405" cy="238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lvl1pPr algn="ctr">
              <a:defRPr sz="1200" b="1"/>
            </a:lvl1pPr>
          </a:lstStyle>
          <a:p>
            <a:r>
              <a:t>0</a:t>
            </a:r>
          </a:p>
        </p:txBody>
      </p:sp>
      <p:sp>
        <p:nvSpPr>
          <p:cNvPr id="254" name="ZoneTexte 16"/>
          <p:cNvSpPr txBox="1"/>
          <p:nvPr/>
        </p:nvSpPr>
        <p:spPr>
          <a:xfrm>
            <a:off x="4711589" y="4584515"/>
            <a:ext cx="797942" cy="44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lvl1pPr algn="r">
              <a:defRPr sz="1300" b="1"/>
            </a:lvl1pPr>
          </a:lstStyle>
          <a:p>
            <a:r>
              <a:t>24 Hour ACR</a:t>
            </a:r>
          </a:p>
        </p:txBody>
      </p:sp>
      <p:sp>
        <p:nvSpPr>
          <p:cNvPr id="255" name="ZoneTexte 17"/>
          <p:cNvSpPr txBox="1"/>
          <p:nvPr/>
        </p:nvSpPr>
        <p:spPr>
          <a:xfrm>
            <a:off x="4089262" y="2749285"/>
            <a:ext cx="1306414" cy="251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lvl1pPr algn="r">
              <a:defRPr sz="1300" b="1"/>
            </a:lvl1pPr>
          </a:lstStyle>
          <a:p>
            <a:r>
              <a:t>Urine dipstick</a:t>
            </a:r>
          </a:p>
        </p:txBody>
      </p:sp>
      <p:sp>
        <p:nvSpPr>
          <p:cNvPr id="256" name="ZoneTexte 22"/>
          <p:cNvSpPr txBox="1"/>
          <p:nvPr/>
        </p:nvSpPr>
        <p:spPr>
          <a:xfrm>
            <a:off x="5925599" y="4577834"/>
            <a:ext cx="1304043" cy="44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p>
            <a:pPr algn="ctr">
              <a:defRPr sz="1300"/>
            </a:pPr>
            <a:r>
              <a:t>30 mg/day</a:t>
            </a:r>
            <a:endParaRPr sz="2000"/>
          </a:p>
          <a:p>
            <a:pPr algn="ctr">
              <a:defRPr sz="1300"/>
            </a:pPr>
            <a:r>
              <a:t>2.0 mg/mmol</a:t>
            </a:r>
          </a:p>
        </p:txBody>
      </p:sp>
      <p:sp>
        <p:nvSpPr>
          <p:cNvPr id="257" name="ZoneTexte 23"/>
          <p:cNvSpPr txBox="1"/>
          <p:nvPr/>
        </p:nvSpPr>
        <p:spPr>
          <a:xfrm>
            <a:off x="5753513" y="2762158"/>
            <a:ext cx="797942" cy="238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lvl1pPr algn="ctr">
              <a:defRPr sz="1200"/>
            </a:lvl1pPr>
          </a:lstStyle>
          <a:p>
            <a:r>
              <a:t>Normal</a:t>
            </a:r>
          </a:p>
        </p:txBody>
      </p:sp>
      <p:sp>
        <p:nvSpPr>
          <p:cNvPr id="258" name="ZoneTexte 24"/>
          <p:cNvSpPr txBox="1"/>
          <p:nvPr/>
        </p:nvSpPr>
        <p:spPr>
          <a:xfrm>
            <a:off x="7218429" y="4584515"/>
            <a:ext cx="1304043" cy="44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p>
            <a:pPr algn="ctr">
              <a:defRPr sz="1300"/>
            </a:pPr>
            <a:r>
              <a:t>300 mg/day</a:t>
            </a:r>
            <a:endParaRPr sz="2000"/>
          </a:p>
          <a:p>
            <a:pPr algn="ctr">
              <a:defRPr sz="1300"/>
            </a:pPr>
            <a:r>
              <a:t>20.0 mg/mmol</a:t>
            </a:r>
          </a:p>
        </p:txBody>
      </p:sp>
      <p:sp>
        <p:nvSpPr>
          <p:cNvPr id="259" name="ZoneTexte 25"/>
          <p:cNvSpPr txBox="1"/>
          <p:nvPr/>
        </p:nvSpPr>
        <p:spPr>
          <a:xfrm>
            <a:off x="9319944" y="4577834"/>
            <a:ext cx="1304043" cy="441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p>
            <a:pPr algn="ctr">
              <a:defRPr sz="1300"/>
            </a:pPr>
            <a:r>
              <a:t>1000 mg/day</a:t>
            </a:r>
            <a:endParaRPr sz="2000"/>
          </a:p>
          <a:p>
            <a:pPr algn="ctr">
              <a:defRPr sz="1300"/>
            </a:pPr>
            <a:r>
              <a:t>66.7 mg/mmol</a:t>
            </a:r>
          </a:p>
        </p:txBody>
      </p:sp>
      <p:sp>
        <p:nvSpPr>
          <p:cNvPr id="260" name="ZoneTexte 26"/>
          <p:cNvSpPr txBox="1"/>
          <p:nvPr/>
        </p:nvSpPr>
        <p:spPr>
          <a:xfrm>
            <a:off x="7994742" y="2549824"/>
            <a:ext cx="1705518" cy="416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p>
            <a:pPr algn="ctr">
              <a:defRPr sz="1200" b="1"/>
            </a:pPr>
            <a:r>
              <a:t>Over Nephropathy</a:t>
            </a:r>
          </a:p>
          <a:p>
            <a:pPr algn="ctr">
              <a:defRPr sz="1200"/>
            </a:pPr>
            <a:r>
              <a:t>Positive</a:t>
            </a:r>
          </a:p>
        </p:txBody>
      </p:sp>
      <p:sp>
        <p:nvSpPr>
          <p:cNvPr id="261" name="ZoneTexte 27"/>
          <p:cNvSpPr txBox="1"/>
          <p:nvPr/>
        </p:nvSpPr>
        <p:spPr>
          <a:xfrm>
            <a:off x="6400751" y="2565928"/>
            <a:ext cx="1705516" cy="416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78" tIns="30478" rIns="30478" bIns="30478">
            <a:spAutoFit/>
          </a:bodyPr>
          <a:lstStyle/>
          <a:p>
            <a:pPr algn="ctr">
              <a:defRPr sz="1200" b="1"/>
            </a:pPr>
            <a:r>
              <a:t>Microalbumin</a:t>
            </a:r>
          </a:p>
          <a:p>
            <a:pPr algn="ctr">
              <a:defRPr sz="1200"/>
            </a:pPr>
            <a:r>
              <a:t>Negative</a:t>
            </a:r>
          </a:p>
        </p:txBody>
      </p:sp>
    </p:spTree>
    <p:extLst>
      <p:ext uri="{BB962C8B-B14F-4D97-AF65-F5344CB8AC3E}">
        <p14:creationId xmlns:p14="http://schemas.microsoft.com/office/powerpoint/2010/main" val="153905484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ontent Placeholder 2"/>
          <p:cNvSpPr txBox="1">
            <a:spLocks noGrp="1"/>
          </p:cNvSpPr>
          <p:nvPr>
            <p:ph type="body" sz="half" idx="1"/>
          </p:nvPr>
        </p:nvSpPr>
        <p:spPr>
          <a:xfrm>
            <a:off x="2192338" y="1295400"/>
            <a:ext cx="8001001" cy="4114800"/>
          </a:xfrm>
          <a:prstGeom prst="rect">
            <a:avLst/>
          </a:prstGeom>
        </p:spPr>
        <p:txBody>
          <a:bodyPr/>
          <a:lstStyle/>
          <a:p>
            <a:pPr marL="217170" indent="-217170" defTabSz="868680">
              <a:lnSpc>
                <a:spcPct val="99000"/>
              </a:lnSpc>
              <a:spcBef>
                <a:spcPts val="900"/>
              </a:spcBef>
              <a:buClr>
                <a:srgbClr val="FF0000"/>
              </a:buClr>
              <a:buFontTx/>
              <a:buChar char="✓"/>
              <a:defRPr sz="2660">
                <a:latin typeface="Open Sans"/>
                <a:ea typeface="Open Sans"/>
                <a:cs typeface="Open Sans"/>
                <a:sym typeface="Open Sans"/>
              </a:defRPr>
            </a:pPr>
            <a:r>
              <a:t>EDUCATE about proper foot care</a:t>
            </a:r>
          </a:p>
          <a:p>
            <a:pPr marL="217170" indent="-217170" defTabSz="868680">
              <a:lnSpc>
                <a:spcPct val="99000"/>
              </a:lnSpc>
              <a:spcBef>
                <a:spcPts val="900"/>
              </a:spcBef>
              <a:buClr>
                <a:srgbClr val="FF0000"/>
              </a:buClr>
              <a:buFontTx/>
              <a:buChar char="✓"/>
              <a:defRPr sz="2660">
                <a:latin typeface="Open Sans"/>
                <a:ea typeface="Open Sans"/>
                <a:cs typeface="Open Sans"/>
                <a:sym typeface="Open Sans"/>
              </a:defRPr>
            </a:pPr>
            <a:r>
              <a:t>EXAMINE for structural, vascular, neuropathy problems at diagnosis then annually </a:t>
            </a:r>
          </a:p>
          <a:p>
            <a:pPr marL="217170" indent="-217170" defTabSz="868680">
              <a:lnSpc>
                <a:spcPct val="99000"/>
              </a:lnSpc>
              <a:spcBef>
                <a:spcPts val="900"/>
              </a:spcBef>
              <a:buClr>
                <a:srgbClr val="FF0000"/>
              </a:buClr>
              <a:buFontTx/>
              <a:buChar char="✓"/>
              <a:defRPr sz="2660">
                <a:latin typeface="Open Sans"/>
                <a:ea typeface="Open Sans"/>
                <a:cs typeface="Open Sans"/>
                <a:sym typeface="Open Sans"/>
              </a:defRPr>
            </a:pPr>
            <a:r>
              <a:t>DO a 10 gram monofilament assessment</a:t>
            </a:r>
          </a:p>
          <a:p>
            <a:pPr marL="217170" indent="-217170" defTabSz="868680">
              <a:lnSpc>
                <a:spcPct val="99000"/>
              </a:lnSpc>
              <a:spcBef>
                <a:spcPts val="900"/>
              </a:spcBef>
              <a:buClr>
                <a:srgbClr val="FF0000"/>
              </a:buClr>
              <a:buFontTx/>
              <a:buChar char="✓"/>
              <a:defRPr sz="2660">
                <a:latin typeface="Open Sans"/>
                <a:ea typeface="Open Sans"/>
                <a:cs typeface="Open Sans"/>
                <a:sym typeface="Open Sans"/>
              </a:defRPr>
            </a:pPr>
            <a:r>
              <a:t>IDENTIFY those at high risk of foot ulcers and educate, assess more frequently, consider footwear</a:t>
            </a:r>
          </a:p>
          <a:p>
            <a:pPr marL="217170" indent="-217170" defTabSz="868680">
              <a:lnSpc>
                <a:spcPct val="99000"/>
              </a:lnSpc>
              <a:spcBef>
                <a:spcPts val="900"/>
              </a:spcBef>
              <a:buClr>
                <a:srgbClr val="FF0000"/>
              </a:buClr>
              <a:buFontTx/>
              <a:buChar char="✓"/>
              <a:defRPr sz="2660">
                <a:latin typeface="Open Sans"/>
                <a:ea typeface="Open Sans"/>
                <a:cs typeface="Open Sans"/>
                <a:sym typeface="Open Sans"/>
              </a:defRPr>
            </a:pPr>
            <a:r>
              <a:t>REFER persons with foot ulcers and other complications to those specialized in foot care</a:t>
            </a:r>
          </a:p>
        </p:txBody>
      </p:sp>
      <p:sp>
        <p:nvSpPr>
          <p:cNvPr id="273" name="Title 1"/>
          <p:cNvSpPr txBox="1">
            <a:spLocks noGrp="1"/>
          </p:cNvSpPr>
          <p:nvPr>
            <p:ph type="title"/>
          </p:nvPr>
        </p:nvSpPr>
        <p:spPr>
          <a:xfrm>
            <a:off x="2152650" y="365125"/>
            <a:ext cx="6643688" cy="863600"/>
          </a:xfrm>
          <a:prstGeom prst="rect">
            <a:avLst/>
          </a:prstGeom>
        </p:spPr>
        <p:txBody>
          <a:bodyPr/>
          <a:lstStyle>
            <a:lvl1pPr>
              <a:defRPr>
                <a:latin typeface="Open Sans"/>
                <a:ea typeface="Open Sans"/>
                <a:cs typeface="Open Sans"/>
                <a:sym typeface="Open Sans"/>
              </a:defRPr>
            </a:lvl1pPr>
          </a:lstStyle>
          <a:p>
            <a:r>
              <a:t>Foot Care Checklist</a:t>
            </a:r>
          </a:p>
        </p:txBody>
      </p:sp>
      <p:sp>
        <p:nvSpPr>
          <p:cNvPr id="274" name="Text Box 5"/>
          <p:cNvSpPr txBox="1"/>
          <p:nvPr/>
        </p:nvSpPr>
        <p:spPr>
          <a:xfrm>
            <a:off x="1524000" y="66675"/>
            <a:ext cx="7677150" cy="29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800"/>
              </a:spcBef>
              <a:defRPr sz="1400" i="1"/>
            </a:lvl1pPr>
          </a:lstStyle>
          <a:p>
            <a:r>
              <a:t>2018 Diabetes Canada CPG – Chapter 32.  Foot Care   </a:t>
            </a:r>
          </a:p>
        </p:txBody>
      </p:sp>
    </p:spTree>
    <p:extLst>
      <p:ext uri="{BB962C8B-B14F-4D97-AF65-F5344CB8AC3E}">
        <p14:creationId xmlns:p14="http://schemas.microsoft.com/office/powerpoint/2010/main" val="6079987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2"/>
          <p:cNvSpPr/>
          <p:nvPr/>
        </p:nvSpPr>
        <p:spPr>
          <a:xfrm>
            <a:off x="1524000" y="6080126"/>
            <a:ext cx="9144000" cy="777876"/>
          </a:xfrm>
          <a:prstGeom prst="rect">
            <a:avLst/>
          </a:prstGeom>
          <a:solidFill>
            <a:srgbClr val="FFFFFF"/>
          </a:solidFill>
          <a:ln w="6350">
            <a:solidFill>
              <a:srgbClr val="FFFFFF"/>
            </a:solidFill>
            <a:miter/>
          </a:ln>
        </p:spPr>
        <p:txBody>
          <a:bodyPr lIns="45719" rIns="45719" anchor="ctr"/>
          <a:lstStyle/>
          <a:p>
            <a:pPr algn="ctr">
              <a:defRPr sz="2400">
                <a:solidFill>
                  <a:srgbClr val="FFFFFF"/>
                </a:solidFill>
              </a:defRPr>
            </a:pPr>
            <a:endParaRPr/>
          </a:p>
        </p:txBody>
      </p:sp>
      <p:pic>
        <p:nvPicPr>
          <p:cNvPr id="279" name="Picture 5" descr="Picture 5"/>
          <p:cNvPicPr>
            <a:picLocks noChangeAspect="1"/>
          </p:cNvPicPr>
          <p:nvPr/>
        </p:nvPicPr>
        <p:blipFill>
          <a:blip r:embed="rId3"/>
          <a:srcRect b="10649"/>
          <a:stretch>
            <a:fillRect/>
          </a:stretch>
        </p:blipFill>
        <p:spPr>
          <a:xfrm>
            <a:off x="1778000" y="1698625"/>
            <a:ext cx="5143500" cy="4162427"/>
          </a:xfrm>
          <a:prstGeom prst="rect">
            <a:avLst/>
          </a:prstGeom>
          <a:ln w="12700">
            <a:miter lim="400000"/>
          </a:ln>
        </p:spPr>
      </p:pic>
      <p:sp>
        <p:nvSpPr>
          <p:cNvPr id="280" name="Title 4"/>
          <p:cNvSpPr txBox="1">
            <a:spLocks noGrp="1"/>
          </p:cNvSpPr>
          <p:nvPr>
            <p:ph type="title"/>
          </p:nvPr>
        </p:nvSpPr>
        <p:spPr>
          <a:xfrm>
            <a:off x="1874839" y="336550"/>
            <a:ext cx="8186737" cy="1143000"/>
          </a:xfrm>
          <a:prstGeom prst="rect">
            <a:avLst/>
          </a:prstGeom>
        </p:spPr>
        <p:txBody>
          <a:bodyPr anchor="ctr"/>
          <a:lstStyle>
            <a:lvl1pPr>
              <a:defRPr sz="2800">
                <a:latin typeface="Open Sans"/>
                <a:ea typeface="Open Sans"/>
                <a:cs typeface="Open Sans"/>
                <a:sym typeface="Open Sans"/>
              </a:defRPr>
            </a:lvl1pPr>
          </a:lstStyle>
          <a:p>
            <a:r>
              <a:t>Screening for Protective Sensation Using The 10 gram Monofilament</a:t>
            </a:r>
          </a:p>
        </p:txBody>
      </p:sp>
      <p:sp>
        <p:nvSpPr>
          <p:cNvPr id="281" name="TextBox 1"/>
          <p:cNvSpPr txBox="1"/>
          <p:nvPr/>
        </p:nvSpPr>
        <p:spPr>
          <a:xfrm>
            <a:off x="1524000" y="6162675"/>
            <a:ext cx="9144000" cy="695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900"/>
              </a:spcBef>
              <a:defRPr sz="1400">
                <a:latin typeface="Open Sans"/>
                <a:ea typeface="Open Sans"/>
                <a:cs typeface="Open Sans"/>
                <a:sym typeface="Open Sans"/>
              </a:defRPr>
            </a:lvl1pPr>
          </a:lstStyle>
          <a:p>
            <a:r>
              <a:t>Modified from: Schaper NC, Van Netten JJ, Apelqvist J, Lipsky BA, Bakker K; International Working Group on the Diabetic Foot. Prevention and management of foot problems in diabetes: A Summary Guidance for Daily Practice 2015, based on IWGDF Guidance Documents. Diabetes Metab Res Rev 2016;32 Suppl 1:7-15</a:t>
            </a:r>
          </a:p>
        </p:txBody>
      </p:sp>
      <p:sp>
        <p:nvSpPr>
          <p:cNvPr id="282" name="TextBox 1"/>
          <p:cNvSpPr txBox="1"/>
          <p:nvPr/>
        </p:nvSpPr>
        <p:spPr>
          <a:xfrm>
            <a:off x="6786563" y="1350963"/>
            <a:ext cx="3846513" cy="418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pPr>
            <a:r>
              <a:t>How to perform the sensory examination: </a:t>
            </a:r>
          </a:p>
          <a:p>
            <a:pPr marL="342900" indent="-342900">
              <a:buSzPct val="100000"/>
              <a:buFont typeface="Arial"/>
              <a:buChar char="•"/>
              <a:defRPr sz="2000"/>
            </a:pPr>
            <a:r>
              <a:t>Conduct in a quiet and relaxed setting. </a:t>
            </a:r>
          </a:p>
          <a:p>
            <a:pPr marL="342900" indent="-342900">
              <a:buSzPct val="100000"/>
              <a:buFont typeface="Arial"/>
              <a:buChar char="•"/>
              <a:defRPr sz="2000"/>
            </a:pPr>
            <a:r>
              <a:t>Begin by applying the monofilament to the hands, elbow or forehead so that patient what to expect.</a:t>
            </a:r>
          </a:p>
          <a:p>
            <a:pPr marL="342900" indent="-342900">
              <a:buSzPct val="100000"/>
              <a:buFont typeface="Arial"/>
              <a:buChar char="•"/>
              <a:defRPr sz="2000"/>
            </a:pPr>
            <a:r>
              <a:t>Ensure that the patient can not see whether or where the monofilament is being applied.</a:t>
            </a:r>
          </a:p>
          <a:p>
            <a:pPr marL="342900" indent="-342900">
              <a:buSzPct val="100000"/>
              <a:buFont typeface="Arial"/>
              <a:buChar char="•"/>
              <a:defRPr sz="2000"/>
            </a:pPr>
            <a:r>
              <a:t>Test the three sites on both feet shown in the figure.</a:t>
            </a:r>
          </a:p>
        </p:txBody>
      </p:sp>
    </p:spTree>
    <p:extLst>
      <p:ext uri="{BB962C8B-B14F-4D97-AF65-F5344CB8AC3E}">
        <p14:creationId xmlns:p14="http://schemas.microsoft.com/office/powerpoint/2010/main" val="2000673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48AA-7E8F-5542-A3EB-A7458F180ED1}"/>
              </a:ext>
            </a:extLst>
          </p:cNvPr>
          <p:cNvSpPr>
            <a:spLocks noGrp="1"/>
          </p:cNvSpPr>
          <p:nvPr>
            <p:ph type="title"/>
          </p:nvPr>
        </p:nvSpPr>
        <p:spPr/>
        <p:txBody>
          <a:bodyPr/>
          <a:lstStyle/>
          <a:p>
            <a:r>
              <a:rPr lang="en-US" dirty="0"/>
              <a:t>HOW MANY PATIENTS A WEEK DO YOU SEE TYPE 1 DIABETES OR TYPE 2 DIABETES</a:t>
            </a:r>
          </a:p>
        </p:txBody>
      </p:sp>
      <p:sp>
        <p:nvSpPr>
          <p:cNvPr id="3" name="Content Placeholder 2">
            <a:extLst>
              <a:ext uri="{FF2B5EF4-FFF2-40B4-BE49-F238E27FC236}">
                <a16:creationId xmlns:a16="http://schemas.microsoft.com/office/drawing/2014/main" id="{CF89C4EE-F3FE-2D42-805D-BA1DD319A216}"/>
              </a:ext>
            </a:extLst>
          </p:cNvPr>
          <p:cNvSpPr>
            <a:spLocks noGrp="1"/>
          </p:cNvSpPr>
          <p:nvPr>
            <p:ph idx="1"/>
          </p:nvPr>
        </p:nvSpPr>
        <p:spPr/>
        <p:txBody>
          <a:bodyPr/>
          <a:lstStyle/>
          <a:p>
            <a:r>
              <a:rPr lang="en-US" dirty="0"/>
              <a:t>A) 0 TO 5</a:t>
            </a:r>
          </a:p>
          <a:p>
            <a:r>
              <a:rPr lang="en-US" dirty="0"/>
              <a:t>B) 5 TO 10</a:t>
            </a:r>
          </a:p>
          <a:p>
            <a:r>
              <a:rPr lang="en-US" dirty="0"/>
              <a:t>C) 10 TO 15</a:t>
            </a:r>
          </a:p>
          <a:p>
            <a:r>
              <a:rPr lang="en-US" dirty="0"/>
              <a:t>D) OVER 15</a:t>
            </a:r>
          </a:p>
        </p:txBody>
      </p:sp>
    </p:spTree>
    <p:extLst>
      <p:ext uri="{BB962C8B-B14F-4D97-AF65-F5344CB8AC3E}">
        <p14:creationId xmlns:p14="http://schemas.microsoft.com/office/powerpoint/2010/main" val="418961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1"/>
          <p:cNvSpPr txBox="1">
            <a:spLocks noGrp="1"/>
          </p:cNvSpPr>
          <p:nvPr>
            <p:ph type="title"/>
          </p:nvPr>
        </p:nvSpPr>
        <p:spPr>
          <a:xfrm>
            <a:off x="2152650" y="479426"/>
            <a:ext cx="7886700" cy="1325564"/>
          </a:xfrm>
          <a:prstGeom prst="rect">
            <a:avLst/>
          </a:prstGeom>
        </p:spPr>
        <p:txBody>
          <a:bodyPr/>
          <a:lstStyle>
            <a:lvl1pPr>
              <a:defRPr>
                <a:latin typeface="Open Sans"/>
                <a:ea typeface="Open Sans"/>
                <a:cs typeface="Open Sans"/>
                <a:sym typeface="Open Sans"/>
              </a:defRPr>
            </a:lvl1pPr>
          </a:lstStyle>
          <a:p>
            <a:r>
              <a:t>Screening for Retinopathy</a:t>
            </a:r>
          </a:p>
        </p:txBody>
      </p:sp>
      <p:pic>
        <p:nvPicPr>
          <p:cNvPr id="221" name="Picture 3" descr="Picture 3"/>
          <p:cNvPicPr>
            <a:picLocks noChangeAspect="1"/>
          </p:cNvPicPr>
          <p:nvPr/>
        </p:nvPicPr>
        <p:blipFill>
          <a:blip r:embed="rId3"/>
          <a:stretch>
            <a:fillRect/>
          </a:stretch>
        </p:blipFill>
        <p:spPr>
          <a:xfrm>
            <a:off x="1903414" y="1927225"/>
            <a:ext cx="8764587" cy="990600"/>
          </a:xfrm>
          <a:prstGeom prst="rect">
            <a:avLst/>
          </a:prstGeom>
          <a:ln w="12700">
            <a:miter lim="400000"/>
          </a:ln>
        </p:spPr>
      </p:pic>
      <p:pic>
        <p:nvPicPr>
          <p:cNvPr id="222" name="Picture 4" descr="Picture 4"/>
          <p:cNvPicPr>
            <a:picLocks noChangeAspect="1"/>
          </p:cNvPicPr>
          <p:nvPr/>
        </p:nvPicPr>
        <p:blipFill>
          <a:blip r:embed="rId4"/>
          <a:stretch>
            <a:fillRect/>
          </a:stretch>
        </p:blipFill>
        <p:spPr>
          <a:xfrm>
            <a:off x="1922463" y="3321050"/>
            <a:ext cx="8515351" cy="1854200"/>
          </a:xfrm>
          <a:prstGeom prst="rect">
            <a:avLst/>
          </a:prstGeom>
          <a:ln w="12700">
            <a:miter lim="400000"/>
          </a:ln>
        </p:spPr>
      </p:pic>
      <p:sp>
        <p:nvSpPr>
          <p:cNvPr id="223" name="Text Box 4"/>
          <p:cNvSpPr txBox="1"/>
          <p:nvPr/>
        </p:nvSpPr>
        <p:spPr>
          <a:xfrm>
            <a:off x="1524000" y="66675"/>
            <a:ext cx="7677150" cy="29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800"/>
              </a:spcBef>
              <a:defRPr sz="1400" i="1"/>
            </a:lvl1pPr>
          </a:lstStyle>
          <a:p>
            <a:r>
              <a:t>2018 Diabetes Canada CPG – Chapter 30.  Retinopathy </a:t>
            </a:r>
          </a:p>
        </p:txBody>
      </p:sp>
    </p:spTree>
    <p:extLst>
      <p:ext uri="{BB962C8B-B14F-4D97-AF65-F5344CB8AC3E}">
        <p14:creationId xmlns:p14="http://schemas.microsoft.com/office/powerpoint/2010/main" val="419962641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3"/>
          <p:cNvSpPr txBox="1">
            <a:spLocks noGrp="1"/>
          </p:cNvSpPr>
          <p:nvPr>
            <p:ph type="title"/>
          </p:nvPr>
        </p:nvSpPr>
        <p:spPr>
          <a:xfrm>
            <a:off x="2152650" y="250826"/>
            <a:ext cx="7886700" cy="1325563"/>
          </a:xfrm>
          <a:prstGeom prst="rect">
            <a:avLst/>
          </a:prstGeom>
        </p:spPr>
        <p:txBody>
          <a:bodyPr/>
          <a:lstStyle>
            <a:lvl1pPr>
              <a:defRPr>
                <a:latin typeface="Open Sans"/>
                <a:ea typeface="Open Sans"/>
                <a:cs typeface="Open Sans"/>
                <a:sym typeface="Open Sans"/>
              </a:defRPr>
            </a:lvl1pPr>
          </a:lstStyle>
          <a:p>
            <a:r>
              <a:t>Retinopathy (cont’d)</a:t>
            </a:r>
          </a:p>
        </p:txBody>
      </p:sp>
      <p:pic>
        <p:nvPicPr>
          <p:cNvPr id="228" name="Picture 4" descr="Picture 4"/>
          <p:cNvPicPr>
            <a:picLocks noChangeAspect="1"/>
          </p:cNvPicPr>
          <p:nvPr/>
        </p:nvPicPr>
        <p:blipFill>
          <a:blip r:embed="rId3"/>
          <a:srcRect b="1443"/>
          <a:stretch>
            <a:fillRect/>
          </a:stretch>
        </p:blipFill>
        <p:spPr>
          <a:xfrm>
            <a:off x="1922464" y="1463676"/>
            <a:ext cx="8302626" cy="2397125"/>
          </a:xfrm>
          <a:prstGeom prst="rect">
            <a:avLst/>
          </a:prstGeom>
          <a:ln w="12700">
            <a:miter lim="400000"/>
          </a:ln>
        </p:spPr>
      </p:pic>
      <p:pic>
        <p:nvPicPr>
          <p:cNvPr id="229" name="Picture 5" descr="Picture 5"/>
          <p:cNvPicPr>
            <a:picLocks noChangeAspect="1"/>
          </p:cNvPicPr>
          <p:nvPr/>
        </p:nvPicPr>
        <p:blipFill>
          <a:blip r:embed="rId4"/>
          <a:stretch>
            <a:fillRect/>
          </a:stretch>
        </p:blipFill>
        <p:spPr>
          <a:xfrm>
            <a:off x="1903414" y="4132264"/>
            <a:ext cx="8359776" cy="1817687"/>
          </a:xfrm>
          <a:prstGeom prst="rect">
            <a:avLst/>
          </a:prstGeom>
          <a:ln w="12700">
            <a:miter lim="400000"/>
          </a:ln>
        </p:spPr>
      </p:pic>
      <p:sp>
        <p:nvSpPr>
          <p:cNvPr id="230" name="Text Box 4"/>
          <p:cNvSpPr txBox="1"/>
          <p:nvPr/>
        </p:nvSpPr>
        <p:spPr>
          <a:xfrm>
            <a:off x="1524000" y="66675"/>
            <a:ext cx="7677150" cy="29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800"/>
              </a:spcBef>
              <a:defRPr sz="1400" i="1"/>
            </a:lvl1pPr>
          </a:lstStyle>
          <a:p>
            <a:r>
              <a:t>2018 Diabetes Canada CPG – Chapter 30.  Retinopathy </a:t>
            </a:r>
          </a:p>
        </p:txBody>
      </p:sp>
    </p:spTree>
    <p:extLst>
      <p:ext uri="{BB962C8B-B14F-4D97-AF65-F5344CB8AC3E}">
        <p14:creationId xmlns:p14="http://schemas.microsoft.com/office/powerpoint/2010/main" val="77315784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able&#10;&#10;Description automatically generated">
            <a:extLst>
              <a:ext uri="{FF2B5EF4-FFF2-40B4-BE49-F238E27FC236}">
                <a16:creationId xmlns:a16="http://schemas.microsoft.com/office/drawing/2014/main" id="{64D3E869-1E1B-8040-B345-EDB8E58CC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9705" y="348841"/>
            <a:ext cx="6940153" cy="5847080"/>
          </a:xfrm>
          <a:noFill/>
        </p:spPr>
      </p:pic>
    </p:spTree>
    <p:extLst>
      <p:ext uri="{BB962C8B-B14F-4D97-AF65-F5344CB8AC3E}">
        <p14:creationId xmlns:p14="http://schemas.microsoft.com/office/powerpoint/2010/main" val="948740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chart&#10;&#10;Description automatically generated">
            <a:extLst>
              <a:ext uri="{FF2B5EF4-FFF2-40B4-BE49-F238E27FC236}">
                <a16:creationId xmlns:a16="http://schemas.microsoft.com/office/drawing/2014/main" id="{F84014E5-0419-274F-9B58-181B3C62D3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316" y="288413"/>
            <a:ext cx="7022435" cy="5881289"/>
          </a:xfrm>
          <a:noFill/>
        </p:spPr>
      </p:pic>
    </p:spTree>
    <p:extLst>
      <p:ext uri="{BB962C8B-B14F-4D97-AF65-F5344CB8AC3E}">
        <p14:creationId xmlns:p14="http://schemas.microsoft.com/office/powerpoint/2010/main" val="391163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CDE6CE2-4D26-4F27-9135-51B374E40FEA}"/>
              </a:ext>
            </a:extLst>
          </p:cNvPr>
          <p:cNvSpPr>
            <a:spLocks noGrp="1"/>
          </p:cNvSpPr>
          <p:nvPr>
            <p:ph type="title"/>
          </p:nvPr>
        </p:nvSpPr>
        <p:spPr>
          <a:xfrm>
            <a:off x="670560" y="361951"/>
            <a:ext cx="10972800" cy="914400"/>
          </a:xfrm>
        </p:spPr>
        <p:txBody>
          <a:bodyPr/>
          <a:lstStyle/>
          <a:p>
            <a:endParaRPr lang="en-US"/>
          </a:p>
        </p:txBody>
      </p:sp>
      <p:pic>
        <p:nvPicPr>
          <p:cNvPr id="17" name="Picture Placeholder 16" descr="Chart, line chart&#10;&#10;Description automatically generated">
            <a:extLst>
              <a:ext uri="{FF2B5EF4-FFF2-40B4-BE49-F238E27FC236}">
                <a16:creationId xmlns:a16="http://schemas.microsoft.com/office/drawing/2014/main" id="{C39CA9C4-6846-A048-9DF5-7BBE43E555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83"/>
          <a:stretch/>
        </p:blipFill>
        <p:spPr>
          <a:xfrm>
            <a:off x="670559" y="1454151"/>
            <a:ext cx="10972800" cy="4754880"/>
          </a:xfrm>
          <a:noFill/>
        </p:spPr>
      </p:pic>
    </p:spTree>
    <p:extLst>
      <p:ext uri="{BB962C8B-B14F-4D97-AF65-F5344CB8AC3E}">
        <p14:creationId xmlns:p14="http://schemas.microsoft.com/office/powerpoint/2010/main" val="3562760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Picture 2" descr="Picture 2"/>
          <p:cNvPicPr>
            <a:picLocks noChangeAspect="1"/>
          </p:cNvPicPr>
          <p:nvPr/>
        </p:nvPicPr>
        <p:blipFill>
          <a:blip r:embed="rId3"/>
          <a:stretch>
            <a:fillRect/>
          </a:stretch>
        </p:blipFill>
        <p:spPr>
          <a:xfrm>
            <a:off x="4449764" y="473076"/>
            <a:ext cx="6245226" cy="5622925"/>
          </a:xfrm>
          <a:prstGeom prst="rect">
            <a:avLst/>
          </a:prstGeom>
          <a:ln w="12700">
            <a:miter lim="400000"/>
          </a:ln>
        </p:spPr>
      </p:pic>
      <p:sp>
        <p:nvSpPr>
          <p:cNvPr id="512" name="TextBox 5"/>
          <p:cNvSpPr txBox="1"/>
          <p:nvPr/>
        </p:nvSpPr>
        <p:spPr>
          <a:xfrm>
            <a:off x="1014413" y="1109662"/>
            <a:ext cx="2946401" cy="4029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912812">
              <a:defRPr sz="2800" b="1">
                <a:solidFill>
                  <a:srgbClr val="203864"/>
                </a:solidFill>
                <a:latin typeface="Arial"/>
                <a:ea typeface="Arial"/>
                <a:cs typeface="Arial"/>
                <a:sym typeface="Arial"/>
              </a:defRPr>
            </a:pPr>
            <a:r>
              <a:t>Counsel all Patients About</a:t>
            </a:r>
          </a:p>
          <a:p>
            <a:pPr algn="ctr" defTabSz="912812">
              <a:defRPr sz="2800" b="1">
                <a:solidFill>
                  <a:srgbClr val="203864"/>
                </a:solidFill>
                <a:latin typeface="Arial"/>
                <a:ea typeface="Arial"/>
                <a:cs typeface="Arial"/>
                <a:sym typeface="Arial"/>
              </a:defRPr>
            </a:pPr>
            <a:endParaRPr/>
          </a:p>
          <a:p>
            <a:pPr algn="ctr" defTabSz="912812">
              <a:defRPr sz="2800" b="1">
                <a:solidFill>
                  <a:srgbClr val="203864"/>
                </a:solidFill>
                <a:latin typeface="Arial"/>
                <a:ea typeface="Arial"/>
                <a:cs typeface="Arial"/>
                <a:sym typeface="Arial"/>
              </a:defRPr>
            </a:pPr>
            <a:r>
              <a:t>Sick Day Medication List</a:t>
            </a:r>
          </a:p>
          <a:p>
            <a:pPr algn="ctr" defTabSz="912812">
              <a:defRPr sz="2800" b="1">
                <a:solidFill>
                  <a:srgbClr val="203864"/>
                </a:solidFill>
                <a:latin typeface="Arial"/>
                <a:ea typeface="Arial"/>
                <a:cs typeface="Arial"/>
                <a:sym typeface="Arial"/>
              </a:defRPr>
            </a:pPr>
            <a:endParaRPr/>
          </a:p>
          <a:p>
            <a:pPr algn="ctr" defTabSz="912812">
              <a:defRPr sz="2800" b="1">
                <a:solidFill>
                  <a:srgbClr val="203864"/>
                </a:solidFill>
                <a:latin typeface="Arial"/>
                <a:ea typeface="Arial"/>
                <a:cs typeface="Arial"/>
                <a:sym typeface="Arial"/>
              </a:defRPr>
            </a:pPr>
            <a:r>
              <a:t>Visit</a:t>
            </a:r>
          </a:p>
          <a:p>
            <a:pPr algn="ctr" defTabSz="912812">
              <a:defRPr sz="2000" b="1">
                <a:solidFill>
                  <a:srgbClr val="203864"/>
                </a:solidFill>
                <a:latin typeface="Arial"/>
                <a:ea typeface="Arial"/>
                <a:cs typeface="Arial"/>
                <a:sym typeface="Arial"/>
              </a:defRPr>
            </a:pPr>
            <a:r>
              <a:rPr u="sng">
                <a:solidFill>
                  <a:srgbClr val="0563C1"/>
                </a:solidFill>
                <a:uFill>
                  <a:solidFill>
                    <a:srgbClr val="0563C1"/>
                  </a:solidFill>
                </a:uFill>
                <a:hlinkClick r:id="rId4"/>
              </a:rPr>
              <a:t>guidelines.diabetes.ca</a:t>
            </a:r>
            <a:r>
              <a:rPr b="0"/>
              <a:t> </a:t>
            </a:r>
            <a:r>
              <a:rPr sz="2800"/>
              <a:t>for patient handout </a:t>
            </a:r>
          </a:p>
        </p:txBody>
      </p:sp>
      <p:sp>
        <p:nvSpPr>
          <p:cNvPr id="513" name="Rounded Rectangle 6"/>
          <p:cNvSpPr/>
          <p:nvPr/>
        </p:nvSpPr>
        <p:spPr>
          <a:xfrm>
            <a:off x="4678364" y="3199139"/>
            <a:ext cx="2581276" cy="1733551"/>
          </a:xfrm>
          <a:prstGeom prst="roundRect">
            <a:avLst>
              <a:gd name="adj" fmla="val 6454"/>
            </a:avLst>
          </a:prstGeom>
          <a:ln w="38100">
            <a:solidFill>
              <a:srgbClr val="FF0000"/>
            </a:solidFill>
          </a:ln>
        </p:spPr>
        <p:txBody>
          <a:bodyPr lIns="45719" rIns="45719"/>
          <a:lstStyle/>
          <a:p>
            <a:pPr defTabSz="912812">
              <a:defRPr sz="1700">
                <a:latin typeface="Arial"/>
                <a:ea typeface="Arial"/>
                <a:cs typeface="Arial"/>
                <a:sym typeface="Arial"/>
              </a:defRPr>
            </a:pPr>
            <a:endParaRPr/>
          </a:p>
        </p:txBody>
      </p:sp>
      <p:sp>
        <p:nvSpPr>
          <p:cNvPr id="514" name="Text Box 2"/>
          <p:cNvSpPr txBox="1"/>
          <p:nvPr/>
        </p:nvSpPr>
        <p:spPr>
          <a:xfrm>
            <a:off x="1524000" y="66675"/>
            <a:ext cx="7677150" cy="29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800"/>
              </a:spcBef>
              <a:defRPr sz="1400" i="1"/>
            </a:lvl1pPr>
          </a:lstStyle>
          <a:p>
            <a:r>
              <a:t>2018 Diabetes Canada CPG – Chapter 29.  Chronic Kidney Disease in Diabetes</a:t>
            </a:r>
          </a:p>
        </p:txBody>
      </p:sp>
    </p:spTree>
    <p:extLst>
      <p:ext uri="{BB962C8B-B14F-4D97-AF65-F5344CB8AC3E}">
        <p14:creationId xmlns:p14="http://schemas.microsoft.com/office/powerpoint/2010/main" val="26441953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52AA-4FF4-434D-BC8D-ABEE54A066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AF8F2D-347F-3341-ABF5-8AFA1DC862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70890A-ACE2-0F46-8197-ED403038CD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3080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34AE-C06F-8842-B5D4-1EA83150E6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432EAB-36DD-6F43-A673-457A713B07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D4CEC5-0443-2D4B-8A76-88ABEBA3BC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333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0891-51E0-5641-ACBE-9210563492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5783A6-B540-1045-817B-CC41896B7A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032AD81-B5FC-3B47-B1C6-0AD6EAFD76E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0314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30A1-AABD-BE48-AD5D-451A14336B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93A8C6-5DCC-3E4B-84EA-8F4724C9CE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958709-63C1-4F45-AFE7-DCF9D797DE3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0338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0E2A-A893-414B-884A-629A665290E3}"/>
              </a:ext>
            </a:extLst>
          </p:cNvPr>
          <p:cNvSpPr>
            <a:spLocks noGrp="1"/>
          </p:cNvSpPr>
          <p:nvPr>
            <p:ph type="title"/>
          </p:nvPr>
        </p:nvSpPr>
        <p:spPr/>
        <p:txBody>
          <a:bodyPr/>
          <a:lstStyle/>
          <a:p>
            <a:r>
              <a:rPr lang="en-US" dirty="0"/>
              <a:t>IS VIRTUAL MEDICINE HERE TO STAY</a:t>
            </a:r>
          </a:p>
        </p:txBody>
      </p:sp>
      <p:sp>
        <p:nvSpPr>
          <p:cNvPr id="3" name="Content Placeholder 2">
            <a:extLst>
              <a:ext uri="{FF2B5EF4-FFF2-40B4-BE49-F238E27FC236}">
                <a16:creationId xmlns:a16="http://schemas.microsoft.com/office/drawing/2014/main" id="{874A2C5F-BD92-8D49-BE1B-47C44CFAFB1A}"/>
              </a:ext>
            </a:extLst>
          </p:cNvPr>
          <p:cNvSpPr>
            <a:spLocks noGrp="1"/>
          </p:cNvSpPr>
          <p:nvPr>
            <p:ph idx="1"/>
          </p:nvPr>
        </p:nvSpPr>
        <p:spPr/>
        <p:txBody>
          <a:bodyPr/>
          <a:lstStyle/>
          <a:p>
            <a:pPr marL="514350" indent="-514350">
              <a:buAutoNum type="alphaUcParenR"/>
            </a:pPr>
            <a:r>
              <a:rPr lang="en-US" dirty="0"/>
              <a:t>YES</a:t>
            </a:r>
          </a:p>
          <a:p>
            <a:pPr marL="514350" indent="-514350">
              <a:buAutoNum type="alphaUcParenR"/>
            </a:pPr>
            <a:r>
              <a:rPr lang="en-US" dirty="0"/>
              <a:t>NO</a:t>
            </a:r>
          </a:p>
        </p:txBody>
      </p:sp>
    </p:spTree>
    <p:extLst>
      <p:ext uri="{BB962C8B-B14F-4D97-AF65-F5344CB8AC3E}">
        <p14:creationId xmlns:p14="http://schemas.microsoft.com/office/powerpoint/2010/main" val="2897806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4DD95-D0FF-1346-B802-09EA121B4FFD}"/>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dirty="0">
                <a:solidFill>
                  <a:srgbClr val="2C2C2C"/>
                </a:solidFill>
              </a:rPr>
              <a:t>CHANGING</a:t>
            </a:r>
            <a:br>
              <a:rPr lang="en-US" sz="3600" dirty="0">
                <a:solidFill>
                  <a:srgbClr val="2C2C2C"/>
                </a:solidFill>
              </a:rPr>
            </a:br>
            <a:r>
              <a:rPr lang="en-US" sz="3600" dirty="0">
                <a:solidFill>
                  <a:srgbClr val="2C2C2C"/>
                </a:solidFill>
              </a:rPr>
              <a:t>PUMPS</a:t>
            </a:r>
          </a:p>
        </p:txBody>
      </p:sp>
      <p:sp>
        <p:nvSpPr>
          <p:cNvPr id="20"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application&#10;&#10;Description automatically generated">
            <a:extLst>
              <a:ext uri="{FF2B5EF4-FFF2-40B4-BE49-F238E27FC236}">
                <a16:creationId xmlns:a16="http://schemas.microsoft.com/office/drawing/2014/main" id="{18A95FC9-C362-404A-B32D-B09AA465B5FD}"/>
              </a:ext>
            </a:extLst>
          </p:cNvPr>
          <p:cNvPicPr>
            <a:picLocks noGrp="1" noChangeAspect="1"/>
          </p:cNvPicPr>
          <p:nvPr>
            <p:ph idx="1"/>
          </p:nvPr>
        </p:nvPicPr>
        <p:blipFill rotWithShape="1">
          <a:blip r:embed="rId2"/>
          <a:srcRect t="5723" b="723"/>
          <a:stretch/>
        </p:blipFill>
        <p:spPr>
          <a:xfrm>
            <a:off x="4062964" y="942538"/>
            <a:ext cx="7163222" cy="4808332"/>
          </a:xfrm>
          <a:prstGeom prst="rect">
            <a:avLst/>
          </a:prstGeom>
          <a:effectLst/>
        </p:spPr>
      </p:pic>
    </p:spTree>
    <p:extLst>
      <p:ext uri="{BB962C8B-B14F-4D97-AF65-F5344CB8AC3E}">
        <p14:creationId xmlns:p14="http://schemas.microsoft.com/office/powerpoint/2010/main" val="407606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DA0E-8B67-8749-BD80-2D06FB75FD34}"/>
              </a:ext>
            </a:extLst>
          </p:cNvPr>
          <p:cNvSpPr>
            <a:spLocks noGrp="1"/>
          </p:cNvSpPr>
          <p:nvPr>
            <p:ph type="title"/>
          </p:nvPr>
        </p:nvSpPr>
        <p:spPr/>
        <p:txBody>
          <a:bodyPr/>
          <a:lstStyle/>
          <a:p>
            <a:r>
              <a:rPr lang="en-US" dirty="0"/>
              <a:t>EVERY DAY IS DIFFERENT</a:t>
            </a:r>
          </a:p>
        </p:txBody>
      </p:sp>
      <p:sp>
        <p:nvSpPr>
          <p:cNvPr id="3" name="Content Placeholder 2">
            <a:extLst>
              <a:ext uri="{FF2B5EF4-FFF2-40B4-BE49-F238E27FC236}">
                <a16:creationId xmlns:a16="http://schemas.microsoft.com/office/drawing/2014/main" id="{883DCA81-0313-1246-9FCA-CBF0D6B0C9BE}"/>
              </a:ext>
            </a:extLst>
          </p:cNvPr>
          <p:cNvSpPr>
            <a:spLocks noGrp="1"/>
          </p:cNvSpPr>
          <p:nvPr>
            <p:ph idx="1"/>
          </p:nvPr>
        </p:nvSpPr>
        <p:spPr/>
        <p:txBody>
          <a:bodyPr/>
          <a:lstStyle/>
          <a:p>
            <a:endParaRPr lang="en-US" dirty="0"/>
          </a:p>
        </p:txBody>
      </p:sp>
      <p:pic>
        <p:nvPicPr>
          <p:cNvPr id="5" name="Picture 4" descr="Diagram&#10;&#10;Description automatically generated">
            <a:extLst>
              <a:ext uri="{FF2B5EF4-FFF2-40B4-BE49-F238E27FC236}">
                <a16:creationId xmlns:a16="http://schemas.microsoft.com/office/drawing/2014/main" id="{F541754F-4903-7F4A-B2B7-C92C81F10DCA}"/>
              </a:ext>
            </a:extLst>
          </p:cNvPr>
          <p:cNvPicPr>
            <a:picLocks noChangeAspect="1"/>
          </p:cNvPicPr>
          <p:nvPr/>
        </p:nvPicPr>
        <p:blipFill>
          <a:blip r:embed="rId2"/>
          <a:stretch>
            <a:fillRect/>
          </a:stretch>
        </p:blipFill>
        <p:spPr>
          <a:xfrm>
            <a:off x="312201" y="0"/>
            <a:ext cx="11567598" cy="6858000"/>
          </a:xfrm>
          <a:prstGeom prst="rect">
            <a:avLst/>
          </a:prstGeom>
        </p:spPr>
      </p:pic>
    </p:spTree>
    <p:extLst>
      <p:ext uri="{BB962C8B-B14F-4D97-AF65-F5344CB8AC3E}">
        <p14:creationId xmlns:p14="http://schemas.microsoft.com/office/powerpoint/2010/main" val="3619347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779E0-8E3F-144A-AC5E-72ED9227995E}"/>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BF607D1E-6F31-6D41-ACAE-7BC559E8F43A}"/>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8365E294-5EC8-3440-969A-6C9B8BB9363F}"/>
              </a:ext>
            </a:extLst>
          </p:cNvPr>
          <p:cNvSpPr>
            <a:spLocks noGrp="1"/>
          </p:cNvSpPr>
          <p:nvPr>
            <p:ph type="body" sz="quarter" idx="12"/>
          </p:nvPr>
        </p:nvSpPr>
        <p:spPr/>
        <p:txBody>
          <a:bodyPr/>
          <a:lstStyle/>
          <a:p>
            <a:endParaRPr lang="en-US"/>
          </a:p>
        </p:txBody>
      </p:sp>
      <p:pic>
        <p:nvPicPr>
          <p:cNvPr id="6" name="Picture 5" descr="A picture containing indoor, table, sitting, small&#10;&#10;Description automatically generated">
            <a:extLst>
              <a:ext uri="{FF2B5EF4-FFF2-40B4-BE49-F238E27FC236}">
                <a16:creationId xmlns:a16="http://schemas.microsoft.com/office/drawing/2014/main" id="{5832B654-B378-D849-82AF-865D1A93B2A4}"/>
              </a:ext>
            </a:extLst>
          </p:cNvPr>
          <p:cNvPicPr>
            <a:picLocks noChangeAspect="1"/>
          </p:cNvPicPr>
          <p:nvPr/>
        </p:nvPicPr>
        <p:blipFill>
          <a:blip r:embed="rId2"/>
          <a:stretch>
            <a:fillRect/>
          </a:stretch>
        </p:blipFill>
        <p:spPr>
          <a:xfrm>
            <a:off x="2376055" y="857250"/>
            <a:ext cx="5648758" cy="5143500"/>
          </a:xfrm>
          <a:prstGeom prst="rect">
            <a:avLst/>
          </a:prstGeom>
        </p:spPr>
      </p:pic>
    </p:spTree>
    <p:extLst>
      <p:ext uri="{BB962C8B-B14F-4D97-AF65-F5344CB8AC3E}">
        <p14:creationId xmlns:p14="http://schemas.microsoft.com/office/powerpoint/2010/main" val="2930245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568E-E776-7941-ADAE-B852FB6C7E1D}"/>
              </a:ext>
            </a:extLst>
          </p:cNvPr>
          <p:cNvSpPr>
            <a:spLocks noGrp="1"/>
          </p:cNvSpPr>
          <p:nvPr>
            <p:ph type="title"/>
          </p:nvPr>
        </p:nvSpPr>
        <p:spPr>
          <a:xfrm>
            <a:off x="4384039" y="365125"/>
            <a:ext cx="7164493" cy="1325563"/>
          </a:xfrm>
        </p:spPr>
        <p:txBody>
          <a:bodyPr>
            <a:normAutofit/>
          </a:bodyPr>
          <a:lstStyle/>
          <a:p>
            <a:r>
              <a:rPr lang="en-US" sz="4400"/>
              <a:t>BF; </a:t>
            </a:r>
            <a:r>
              <a:rPr lang="en-US" sz="4400" err="1"/>
              <a:t>hyperfear</a:t>
            </a:r>
            <a:endParaRPr lang="en-US" sz="4400"/>
          </a:p>
        </p:txBody>
      </p:sp>
      <p:pic>
        <p:nvPicPr>
          <p:cNvPr id="5" name="Picture 4" descr="A picture containing suit, shirt&#10;&#10;Description automatically generated">
            <a:extLst>
              <a:ext uri="{FF2B5EF4-FFF2-40B4-BE49-F238E27FC236}">
                <a16:creationId xmlns:a16="http://schemas.microsoft.com/office/drawing/2014/main" id="{A82FA9EB-3A62-A549-A84E-FE5D90FFC9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1228" y="642988"/>
            <a:ext cx="2423620" cy="5571543"/>
          </a:xfrm>
          <a:prstGeom prst="rect">
            <a:avLst/>
          </a:prstGeom>
        </p:spPr>
      </p:pic>
      <p:sp>
        <p:nvSpPr>
          <p:cNvPr id="3" name="Content Placeholder 2">
            <a:extLst>
              <a:ext uri="{FF2B5EF4-FFF2-40B4-BE49-F238E27FC236}">
                <a16:creationId xmlns:a16="http://schemas.microsoft.com/office/drawing/2014/main" id="{9339D478-DAC4-5440-89B1-A899BFFAF049}"/>
              </a:ext>
            </a:extLst>
          </p:cNvPr>
          <p:cNvSpPr>
            <a:spLocks noGrp="1"/>
          </p:cNvSpPr>
          <p:nvPr>
            <p:ph idx="1"/>
          </p:nvPr>
        </p:nvSpPr>
        <p:spPr>
          <a:xfrm>
            <a:off x="4387515" y="2022601"/>
            <a:ext cx="7161017" cy="4154361"/>
          </a:xfrm>
        </p:spPr>
        <p:txBody>
          <a:bodyPr>
            <a:normAutofit/>
          </a:bodyPr>
          <a:lstStyle/>
          <a:p>
            <a:r>
              <a:rPr lang="en-US" sz="2000"/>
              <a:t>On Medtronic pump</a:t>
            </a:r>
          </a:p>
          <a:p>
            <a:r>
              <a:rPr lang="en-US" sz="2000"/>
              <a:t>Does not like the sensor</a:t>
            </a:r>
          </a:p>
          <a:p>
            <a:r>
              <a:rPr lang="en-US" sz="2000"/>
              <a:t>Hyperfear; had lows earlier in her diabetes career; prefers 15???</a:t>
            </a:r>
          </a:p>
        </p:txBody>
      </p:sp>
    </p:spTree>
    <p:extLst>
      <p:ext uri="{BB962C8B-B14F-4D97-AF65-F5344CB8AC3E}">
        <p14:creationId xmlns:p14="http://schemas.microsoft.com/office/powerpoint/2010/main" val="2268215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8FEEA2D-EBDE-D649-BDFB-B9999D8F178B}"/>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Tree>
    <p:extLst>
      <p:ext uri="{BB962C8B-B14F-4D97-AF65-F5344CB8AC3E}">
        <p14:creationId xmlns:p14="http://schemas.microsoft.com/office/powerpoint/2010/main" val="3426814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9B4650C8-D558-EA41-9CAA-D5F3C8898C50}"/>
              </a:ext>
            </a:extLst>
          </p:cNvPr>
          <p:cNvPicPr>
            <a:picLocks noGrp="1" noChangeAspect="1"/>
          </p:cNvPicPr>
          <p:nvPr>
            <p:ph idx="1"/>
          </p:nvPr>
        </p:nvPicPr>
        <p:blipFill rotWithShape="1">
          <a:blip r:embed="rId2"/>
          <a:srcRect t="3748" b="6252"/>
          <a:stretch/>
        </p:blipFill>
        <p:spPr>
          <a:xfrm>
            <a:off x="20" y="10"/>
            <a:ext cx="12191980" cy="6857990"/>
          </a:xfrm>
          <a:prstGeom prst="rect">
            <a:avLst/>
          </a:prstGeom>
        </p:spPr>
      </p:pic>
    </p:spTree>
    <p:extLst>
      <p:ext uri="{BB962C8B-B14F-4D97-AF65-F5344CB8AC3E}">
        <p14:creationId xmlns:p14="http://schemas.microsoft.com/office/powerpoint/2010/main" val="2000252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DA2DC569-01CB-DF40-9BEA-D766CB08C175}"/>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Tree>
    <p:extLst>
      <p:ext uri="{BB962C8B-B14F-4D97-AF65-F5344CB8AC3E}">
        <p14:creationId xmlns:p14="http://schemas.microsoft.com/office/powerpoint/2010/main" val="2848487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F07D1371-1F69-9243-9E88-83AE3E9431E7}"/>
              </a:ext>
            </a:extLst>
          </p:cNvPr>
          <p:cNvPicPr>
            <a:picLocks noGrp="1" noChangeAspect="1"/>
          </p:cNvPicPr>
          <p:nvPr>
            <p:ph idx="1"/>
          </p:nvPr>
        </p:nvPicPr>
        <p:blipFill rotWithShape="1">
          <a:blip r:embed="rId2"/>
          <a:srcRect t="7335" r="1" b="3431"/>
          <a:stretch/>
        </p:blipFill>
        <p:spPr>
          <a:xfrm>
            <a:off x="643467" y="643467"/>
            <a:ext cx="10905066" cy="5571066"/>
          </a:xfrm>
          <a:prstGeom prst="rect">
            <a:avLst/>
          </a:prstGeom>
        </p:spPr>
      </p:pic>
    </p:spTree>
    <p:extLst>
      <p:ext uri="{BB962C8B-B14F-4D97-AF65-F5344CB8AC3E}">
        <p14:creationId xmlns:p14="http://schemas.microsoft.com/office/powerpoint/2010/main" val="1700087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C622B49-924B-5745-A342-95AA270B5723}"/>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Tree>
    <p:extLst>
      <p:ext uri="{BB962C8B-B14F-4D97-AF65-F5344CB8AC3E}">
        <p14:creationId xmlns:p14="http://schemas.microsoft.com/office/powerpoint/2010/main" val="3450920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CAFB-AFD9-B845-AB3D-D3FF481DBBB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A2F195-FEFE-1E4A-A037-A1DA223FA2F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BBFE28F-BC4F-8744-A0A8-9665A6F970A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15FF682-5CCE-D847-ADE8-439AD7E650AF}"/>
              </a:ext>
            </a:extLst>
          </p:cNvPr>
          <p:cNvPicPr>
            <a:picLocks noChangeAspect="1"/>
          </p:cNvPicPr>
          <p:nvPr/>
        </p:nvPicPr>
        <p:blipFill>
          <a:blip r:embed="rId3"/>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402095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22D-2F59-FD42-837B-8CA4BDED31F6}"/>
              </a:ext>
            </a:extLst>
          </p:cNvPr>
          <p:cNvSpPr>
            <a:spLocks noGrp="1"/>
          </p:cNvSpPr>
          <p:nvPr>
            <p:ph type="title"/>
          </p:nvPr>
        </p:nvSpPr>
        <p:spPr/>
        <p:txBody>
          <a:bodyPr/>
          <a:lstStyle/>
          <a:p>
            <a:r>
              <a:rPr lang="en-US" dirty="0"/>
              <a:t>TOOLS FOR VIRTUAL MEDICINE</a:t>
            </a:r>
          </a:p>
        </p:txBody>
      </p:sp>
      <p:sp>
        <p:nvSpPr>
          <p:cNvPr id="3" name="Content Placeholder 2">
            <a:extLst>
              <a:ext uri="{FF2B5EF4-FFF2-40B4-BE49-F238E27FC236}">
                <a16:creationId xmlns:a16="http://schemas.microsoft.com/office/drawing/2014/main" id="{2CF3C8DF-E04D-DB4F-892C-42C75C396B35}"/>
              </a:ext>
            </a:extLst>
          </p:cNvPr>
          <p:cNvSpPr>
            <a:spLocks noGrp="1"/>
          </p:cNvSpPr>
          <p:nvPr>
            <p:ph idx="1"/>
          </p:nvPr>
        </p:nvSpPr>
        <p:spPr/>
        <p:txBody>
          <a:bodyPr/>
          <a:lstStyle/>
          <a:p>
            <a:r>
              <a:rPr lang="en-US" dirty="0"/>
              <a:t>DO YOU USE PLATFORMS FOR YOUR DIABETES PATIENT; SO YOU CAN SEE THEIR DATA</a:t>
            </a:r>
          </a:p>
          <a:p>
            <a:r>
              <a:rPr lang="en-US" dirty="0"/>
              <a:t>A) YES</a:t>
            </a:r>
          </a:p>
          <a:p>
            <a:r>
              <a:rPr lang="en-US" dirty="0"/>
              <a:t>B) NO</a:t>
            </a:r>
          </a:p>
        </p:txBody>
      </p:sp>
    </p:spTree>
    <p:extLst>
      <p:ext uri="{BB962C8B-B14F-4D97-AF65-F5344CB8AC3E}">
        <p14:creationId xmlns:p14="http://schemas.microsoft.com/office/powerpoint/2010/main" val="136266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E7E2-B8CE-6E40-9C05-E2275DC779E6}"/>
              </a:ext>
            </a:extLst>
          </p:cNvPr>
          <p:cNvSpPr>
            <a:spLocks noGrp="1"/>
          </p:cNvSpPr>
          <p:nvPr>
            <p:ph type="title"/>
          </p:nvPr>
        </p:nvSpPr>
        <p:spPr/>
        <p:txBody>
          <a:bodyPr/>
          <a:lstStyle/>
          <a:p>
            <a:r>
              <a:rPr lang="en-US" dirty="0"/>
              <a:t>HAVE YOU HEARD OF</a:t>
            </a:r>
          </a:p>
        </p:txBody>
      </p:sp>
      <p:sp>
        <p:nvSpPr>
          <p:cNvPr id="3" name="Content Placeholder 2">
            <a:extLst>
              <a:ext uri="{FF2B5EF4-FFF2-40B4-BE49-F238E27FC236}">
                <a16:creationId xmlns:a16="http://schemas.microsoft.com/office/drawing/2014/main" id="{06A5477D-1A74-A64D-AE6C-89FB9D04A428}"/>
              </a:ext>
            </a:extLst>
          </p:cNvPr>
          <p:cNvSpPr>
            <a:spLocks noGrp="1"/>
          </p:cNvSpPr>
          <p:nvPr>
            <p:ph idx="1"/>
          </p:nvPr>
        </p:nvSpPr>
        <p:spPr/>
        <p:txBody>
          <a:bodyPr/>
          <a:lstStyle/>
          <a:p>
            <a:r>
              <a:rPr lang="en-US" dirty="0"/>
              <a:t>DEXCOM CLARITY</a:t>
            </a:r>
          </a:p>
          <a:p>
            <a:r>
              <a:rPr lang="en-US" dirty="0"/>
              <a:t>A) YES</a:t>
            </a:r>
          </a:p>
          <a:p>
            <a:r>
              <a:rPr lang="en-US" dirty="0"/>
              <a:t>B) NO</a:t>
            </a:r>
          </a:p>
          <a:p>
            <a:r>
              <a:rPr lang="en-US" dirty="0"/>
              <a:t>LIBREVIEW</a:t>
            </a:r>
          </a:p>
          <a:p>
            <a:r>
              <a:rPr lang="en-US" dirty="0"/>
              <a:t>A) YES</a:t>
            </a:r>
          </a:p>
          <a:p>
            <a:r>
              <a:rPr lang="en-US" dirty="0"/>
              <a:t>B) NO</a:t>
            </a:r>
          </a:p>
        </p:txBody>
      </p:sp>
    </p:spTree>
    <p:extLst>
      <p:ext uri="{BB962C8B-B14F-4D97-AF65-F5344CB8AC3E}">
        <p14:creationId xmlns:p14="http://schemas.microsoft.com/office/powerpoint/2010/main" val="304131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21A7-24A6-6443-99AD-2A3956A86378}"/>
              </a:ext>
            </a:extLst>
          </p:cNvPr>
          <p:cNvSpPr>
            <a:spLocks noGrp="1"/>
          </p:cNvSpPr>
          <p:nvPr>
            <p:ph type="title"/>
          </p:nvPr>
        </p:nvSpPr>
        <p:spPr/>
        <p:txBody>
          <a:bodyPr/>
          <a:lstStyle/>
          <a:p>
            <a:r>
              <a:rPr lang="en-US" dirty="0"/>
              <a:t>WOULD YOU BE INTERESTED IN LEARNING MORE ABOUT THESE PLATFORMS</a:t>
            </a:r>
          </a:p>
        </p:txBody>
      </p:sp>
      <p:sp>
        <p:nvSpPr>
          <p:cNvPr id="3" name="Content Placeholder 2">
            <a:extLst>
              <a:ext uri="{FF2B5EF4-FFF2-40B4-BE49-F238E27FC236}">
                <a16:creationId xmlns:a16="http://schemas.microsoft.com/office/drawing/2014/main" id="{1207E4BE-348D-3548-85FF-90974BE8DC9C}"/>
              </a:ext>
            </a:extLst>
          </p:cNvPr>
          <p:cNvSpPr>
            <a:spLocks noGrp="1"/>
          </p:cNvSpPr>
          <p:nvPr>
            <p:ph idx="1"/>
          </p:nvPr>
        </p:nvSpPr>
        <p:spPr/>
        <p:txBody>
          <a:bodyPr/>
          <a:lstStyle/>
          <a:p>
            <a:r>
              <a:rPr lang="en-US" dirty="0"/>
              <a:t>A) YES</a:t>
            </a:r>
          </a:p>
          <a:p>
            <a:r>
              <a:rPr lang="en-US" dirty="0"/>
              <a:t>B) NO TAKES TOO MUCH TIME</a:t>
            </a:r>
          </a:p>
          <a:p>
            <a:r>
              <a:rPr lang="en-US" dirty="0"/>
              <a:t>C) TEACH ME ABOUT IT AND MAYBE WOULD INCORPORATE IT</a:t>
            </a:r>
          </a:p>
        </p:txBody>
      </p:sp>
    </p:spTree>
    <p:extLst>
      <p:ext uri="{BB962C8B-B14F-4D97-AF65-F5344CB8AC3E}">
        <p14:creationId xmlns:p14="http://schemas.microsoft.com/office/powerpoint/2010/main" val="2218742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07E5-1EC0-064C-A234-5ED9C8B91DEA}"/>
              </a:ext>
            </a:extLst>
          </p:cNvPr>
          <p:cNvSpPr>
            <a:spLocks noGrp="1"/>
          </p:cNvSpPr>
          <p:nvPr>
            <p:ph type="title"/>
          </p:nvPr>
        </p:nvSpPr>
        <p:spPr/>
        <p:txBody>
          <a:bodyPr/>
          <a:lstStyle/>
          <a:p>
            <a:r>
              <a:rPr lang="en-US" dirty="0"/>
              <a:t>TECHNOLOGY AND DIABETES</a:t>
            </a:r>
          </a:p>
        </p:txBody>
      </p:sp>
      <p:pic>
        <p:nvPicPr>
          <p:cNvPr id="5" name="Content Placeholder 4" descr="A picture containing cellphone, phone, holding, looking&#10;&#10;Description automatically generated">
            <a:extLst>
              <a:ext uri="{FF2B5EF4-FFF2-40B4-BE49-F238E27FC236}">
                <a16:creationId xmlns:a16="http://schemas.microsoft.com/office/drawing/2014/main" id="{4DF73C33-610C-534A-A8B5-86E344972C8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905000" y="1905794"/>
            <a:ext cx="8382000" cy="4191000"/>
          </a:xfrm>
        </p:spPr>
      </p:pic>
      <p:sp>
        <p:nvSpPr>
          <p:cNvPr id="6" name="TextBox 5">
            <a:extLst>
              <a:ext uri="{FF2B5EF4-FFF2-40B4-BE49-F238E27FC236}">
                <a16:creationId xmlns:a16="http://schemas.microsoft.com/office/drawing/2014/main" id="{9DE12D48-87D1-BE47-9837-D800385C08FB}"/>
              </a:ext>
            </a:extLst>
          </p:cNvPr>
          <p:cNvSpPr txBox="1"/>
          <p:nvPr/>
        </p:nvSpPr>
        <p:spPr>
          <a:xfrm>
            <a:off x="1905000" y="6096794"/>
            <a:ext cx="8382000" cy="230832"/>
          </a:xfrm>
          <a:prstGeom prst="rect">
            <a:avLst/>
          </a:prstGeom>
          <a:noFill/>
        </p:spPr>
        <p:txBody>
          <a:bodyPr wrap="square" rtlCol="0">
            <a:spAutoFit/>
          </a:bodyPr>
          <a:lstStyle/>
          <a:p>
            <a:r>
              <a:rPr lang="en-US" sz="900">
                <a:hlinkClick r:id="rId3" tooltip="http://www.groundreport.com/service-centered-startups-rise-consulti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97371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62AFA872-0460-2746-B9B5-6496CF55C951}"/>
              </a:ext>
            </a:extLst>
          </p:cNvPr>
          <p:cNvPicPr>
            <a:picLocks noGrp="1" noChangeAspect="1"/>
          </p:cNvPicPr>
          <p:nvPr>
            <p:ph idx="1"/>
          </p:nvPr>
        </p:nvPicPr>
        <p:blipFill rotWithShape="1">
          <a:blip r:embed="rId2"/>
          <a:srcRect r="1" b="1106"/>
          <a:stretch/>
        </p:blipFill>
        <p:spPr>
          <a:xfrm>
            <a:off x="2006347" y="1305945"/>
            <a:ext cx="8167082" cy="4260557"/>
          </a:xfrm>
          <a:prstGeom prst="rect">
            <a:avLst/>
          </a:prstGeom>
        </p:spPr>
      </p:pic>
    </p:spTree>
    <p:extLst>
      <p:ext uri="{BB962C8B-B14F-4D97-AF65-F5344CB8AC3E}">
        <p14:creationId xmlns:p14="http://schemas.microsoft.com/office/powerpoint/2010/main" val="179706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3086</Words>
  <Application>Microsoft Macintosh PowerPoint</Application>
  <PresentationFormat>Widescreen</PresentationFormat>
  <Paragraphs>442</Paragraphs>
  <Slides>49</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Calibri Light</vt:lpstr>
      <vt:lpstr>Georgia</vt:lpstr>
      <vt:lpstr>Helvetica</vt:lpstr>
      <vt:lpstr>Marlett</vt:lpstr>
      <vt:lpstr>Open Sans</vt:lpstr>
      <vt:lpstr>Open Sans Light</vt:lpstr>
      <vt:lpstr>Verdana</vt:lpstr>
      <vt:lpstr>Office Theme</vt:lpstr>
      <vt:lpstr>TECHNOLOGY CASES UPDATE</vt:lpstr>
      <vt:lpstr>PowerPoint Presentation</vt:lpstr>
      <vt:lpstr>HOW MANY PATIENTS A WEEK DO YOU SEE TYPE 1 DIABETES OR TYPE 2 DIABETES</vt:lpstr>
      <vt:lpstr>IS VIRTUAL MEDICINE HERE TO STAY</vt:lpstr>
      <vt:lpstr>TOOLS FOR VIRTUAL MEDICINE</vt:lpstr>
      <vt:lpstr>HAVE YOU HEARD OF</vt:lpstr>
      <vt:lpstr>WOULD YOU BE INTERESTED IN LEARNING MORE ABOUT THESE PLATFORMS</vt:lpstr>
      <vt:lpstr>TECHNOLOGY AND DIABETES</vt:lpstr>
      <vt:lpstr>PowerPoint Presentation</vt:lpstr>
      <vt:lpstr>The FreeStyle Libre system and LibreView support telemedicine, enabling HCPs to effectively monitor multiple people with diabetes under their care</vt:lpstr>
      <vt:lpstr>CHALLENGES OF MANAGEMENT DIABETES</vt:lpstr>
      <vt:lpstr>Dr Kader’s perspective</vt:lpstr>
      <vt:lpstr>Patient education</vt:lpstr>
      <vt:lpstr>How does food change your glucose? </vt:lpstr>
      <vt:lpstr>What changes your glucose readings? </vt:lpstr>
      <vt:lpstr>Let’s take a look at how different breakfast foods can change your glucose</vt:lpstr>
      <vt:lpstr>Exercise can change your glucose too!</vt:lpstr>
      <vt:lpstr>Taking your medication as prescribed can change your glucose </vt:lpstr>
      <vt:lpstr>BE AWARE OF CHANGING GUIDELINES</vt:lpstr>
      <vt:lpstr>Figure 1: At diagnosis of type 2 diabetes</vt:lpstr>
      <vt:lpstr>Figure 2A. Reviewing, adjusting or advancing therapy in type 2 diabetes.</vt:lpstr>
      <vt:lpstr>Antihyperglycemic Agents and Renal Failure</vt:lpstr>
      <vt:lpstr>Dr Kader’s perspective</vt:lpstr>
      <vt:lpstr>LABS</vt:lpstr>
      <vt:lpstr>ABCDES3 of Diabetes Care</vt:lpstr>
      <vt:lpstr>Screening for complications</vt:lpstr>
      <vt:lpstr>Chronic Kidney Disease (CKD) in Diabetes: Thresholds and Classifications</vt:lpstr>
      <vt:lpstr>Foot Care Checklist</vt:lpstr>
      <vt:lpstr>Screening for Protective Sensation Using The 10 gram Monofilament</vt:lpstr>
      <vt:lpstr>Screening for Retinopathy</vt:lpstr>
      <vt:lpstr>Retinopathy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CHANGING PUMPS</vt:lpstr>
      <vt:lpstr>EVERY DAY IS DIFFERENT</vt:lpstr>
      <vt:lpstr>PowerPoint Presentation</vt:lpstr>
      <vt:lpstr>BF; hyperfear</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CASES UPDATE</dc:title>
  <dc:creator>tina kader</dc:creator>
  <cp:lastModifiedBy>tina kader</cp:lastModifiedBy>
  <cp:revision>3</cp:revision>
  <dcterms:created xsi:type="dcterms:W3CDTF">2020-11-29T01:18:43Z</dcterms:created>
  <dcterms:modified xsi:type="dcterms:W3CDTF">2020-11-29T01:30:38Z</dcterms:modified>
</cp:coreProperties>
</file>